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105" r:id="rId5"/>
  </p:sldMasterIdLst>
  <p:notesMasterIdLst>
    <p:notesMasterId r:id="rId89"/>
  </p:notesMasterIdLst>
  <p:handoutMasterIdLst>
    <p:handoutMasterId r:id="rId90"/>
  </p:handoutMasterIdLst>
  <p:sldIdLst>
    <p:sldId id="2076136272" r:id="rId6"/>
    <p:sldId id="2076136306" r:id="rId7"/>
    <p:sldId id="2076136293" r:id="rId8"/>
    <p:sldId id="2076136394" r:id="rId9"/>
    <p:sldId id="2076136327" r:id="rId10"/>
    <p:sldId id="2076136328" r:id="rId11"/>
    <p:sldId id="2076136319" r:id="rId12"/>
    <p:sldId id="2076136320" r:id="rId13"/>
    <p:sldId id="2076136321" r:id="rId14"/>
    <p:sldId id="2076136324" r:id="rId15"/>
    <p:sldId id="2076136322" r:id="rId16"/>
    <p:sldId id="2076136325" r:id="rId17"/>
    <p:sldId id="2076136323" r:id="rId18"/>
    <p:sldId id="2076136317" r:id="rId19"/>
    <p:sldId id="2076136331" r:id="rId20"/>
    <p:sldId id="2076136330" r:id="rId21"/>
    <p:sldId id="2076136333" r:id="rId22"/>
    <p:sldId id="2076136334" r:id="rId23"/>
    <p:sldId id="2076136329" r:id="rId24"/>
    <p:sldId id="2076136335" r:id="rId25"/>
    <p:sldId id="2076136336" r:id="rId26"/>
    <p:sldId id="2076136338" r:id="rId27"/>
    <p:sldId id="2076136340" r:id="rId28"/>
    <p:sldId id="2076136341" r:id="rId29"/>
    <p:sldId id="2076136400" r:id="rId30"/>
    <p:sldId id="2076136342" r:id="rId31"/>
    <p:sldId id="2076136344" r:id="rId32"/>
    <p:sldId id="2076136347" r:id="rId33"/>
    <p:sldId id="2076136345" r:id="rId34"/>
    <p:sldId id="2076136346" r:id="rId35"/>
    <p:sldId id="2076136348" r:id="rId36"/>
    <p:sldId id="2076136349" r:id="rId37"/>
    <p:sldId id="2076136350" r:id="rId38"/>
    <p:sldId id="2076136351" r:id="rId39"/>
    <p:sldId id="2076136352" r:id="rId40"/>
    <p:sldId id="2076136353" r:id="rId41"/>
    <p:sldId id="2076136354" r:id="rId42"/>
    <p:sldId id="2076136356" r:id="rId43"/>
    <p:sldId id="2076136355" r:id="rId44"/>
    <p:sldId id="2076136358" r:id="rId45"/>
    <p:sldId id="2076136360" r:id="rId46"/>
    <p:sldId id="2076136359" r:id="rId47"/>
    <p:sldId id="2076136361" r:id="rId48"/>
    <p:sldId id="2076136363" r:id="rId49"/>
    <p:sldId id="2076136357" r:id="rId50"/>
    <p:sldId id="2076136362" r:id="rId51"/>
    <p:sldId id="2076136401" r:id="rId52"/>
    <p:sldId id="2076136365" r:id="rId53"/>
    <p:sldId id="2076136364" r:id="rId54"/>
    <p:sldId id="2076136368" r:id="rId55"/>
    <p:sldId id="2076136370" r:id="rId56"/>
    <p:sldId id="2076136366" r:id="rId57"/>
    <p:sldId id="2076136367" r:id="rId58"/>
    <p:sldId id="2076136371" r:id="rId59"/>
    <p:sldId id="2076136373" r:id="rId60"/>
    <p:sldId id="2076136369" r:id="rId61"/>
    <p:sldId id="2076136374" r:id="rId62"/>
    <p:sldId id="2076136375" r:id="rId63"/>
    <p:sldId id="2076136372" r:id="rId64"/>
    <p:sldId id="2076136376" r:id="rId65"/>
    <p:sldId id="2076136386" r:id="rId66"/>
    <p:sldId id="2076136378" r:id="rId67"/>
    <p:sldId id="2076136377" r:id="rId68"/>
    <p:sldId id="2076136379" r:id="rId69"/>
    <p:sldId id="2076136380" r:id="rId70"/>
    <p:sldId id="2076136382" r:id="rId71"/>
    <p:sldId id="2076136381" r:id="rId72"/>
    <p:sldId id="2076136383" r:id="rId73"/>
    <p:sldId id="2076136384" r:id="rId74"/>
    <p:sldId id="2076136387" r:id="rId75"/>
    <p:sldId id="2076136388" r:id="rId76"/>
    <p:sldId id="2076136389" r:id="rId77"/>
    <p:sldId id="2076136391" r:id="rId78"/>
    <p:sldId id="2076136392" r:id="rId79"/>
    <p:sldId id="2076136393" r:id="rId80"/>
    <p:sldId id="2076136390" r:id="rId81"/>
    <p:sldId id="2076136398" r:id="rId82"/>
    <p:sldId id="2076136396" r:id="rId83"/>
    <p:sldId id="2076136397" r:id="rId84"/>
    <p:sldId id="2076136290" r:id="rId85"/>
    <p:sldId id="2076136399" r:id="rId86"/>
    <p:sldId id="2076136395" r:id="rId87"/>
    <p:sldId id="2076136292" r:id="rId88"/>
  </p:sldIdLst>
  <p:sldSz cx="14630400" cy="8229600"/>
  <p:notesSz cx="6858000" cy="9144000"/>
  <p:embeddedFontLst>
    <p:embeddedFont>
      <p:font typeface="Asap Condensed" panose="020F0506030202060203" pitchFamily="34" charset="77"/>
      <p:regular r:id="rId91"/>
      <p:bold r:id="rId92"/>
      <p:italic r:id="rId93"/>
      <p:boldItalic r:id="rId94"/>
    </p:embeddedFont>
    <p:embeddedFont>
      <p:font typeface="Asap Condensed Bold" panose="020F0502020204030204" pitchFamily="34" charset="0"/>
      <p:regular r:id="rId95"/>
      <p:bold r:id="rId96"/>
      <p:italic r:id="rId97"/>
      <p:boldItalic r:id="rId98"/>
    </p:embeddedFont>
    <p:embeddedFont>
      <p:font typeface="Segoe UI" panose="020B0502040204020203" pitchFamily="34" charset="0"/>
      <p:regular r:id="rId99"/>
      <p:bold r:id="rId100"/>
      <p:italic r:id="rId101"/>
      <p:boldItalic r:id="rId102"/>
    </p:embeddedFont>
    <p:embeddedFont>
      <p:font typeface="Segoe UI Semibold" panose="020B0502040204020203" pitchFamily="34" charset="0"/>
      <p:regular r:id="rId103"/>
      <p:bold r:id="rId104"/>
      <p:italic r:id="rId105"/>
      <p:boldItalic r:id="rId106"/>
    </p:embeddedFont>
    <p:embeddedFont>
      <p:font typeface="Source Sans Pro" panose="020B0503030403020204" pitchFamily="34" charset="0"/>
      <p:regular r:id="rId107"/>
      <p:bold r:id="rId108"/>
      <p:italic r:id="rId109"/>
      <p:boldItalic r:id="rId110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G" id="{4B2DE8E9-9E55-4C3F-8350-4C1FC5FEEBDE}">
          <p14:sldIdLst>
            <p14:sldId id="2076136272"/>
            <p14:sldId id="2076136306"/>
            <p14:sldId id="2076136293"/>
            <p14:sldId id="2076136394"/>
            <p14:sldId id="2076136327"/>
            <p14:sldId id="2076136328"/>
            <p14:sldId id="2076136319"/>
            <p14:sldId id="2076136320"/>
            <p14:sldId id="2076136321"/>
            <p14:sldId id="2076136324"/>
            <p14:sldId id="2076136322"/>
            <p14:sldId id="2076136325"/>
            <p14:sldId id="2076136323"/>
            <p14:sldId id="2076136317"/>
            <p14:sldId id="2076136331"/>
            <p14:sldId id="2076136330"/>
            <p14:sldId id="2076136333"/>
            <p14:sldId id="2076136334"/>
            <p14:sldId id="2076136329"/>
            <p14:sldId id="2076136335"/>
            <p14:sldId id="2076136336"/>
            <p14:sldId id="2076136338"/>
            <p14:sldId id="2076136340"/>
            <p14:sldId id="2076136341"/>
            <p14:sldId id="2076136400"/>
            <p14:sldId id="2076136342"/>
            <p14:sldId id="2076136344"/>
            <p14:sldId id="2076136347"/>
            <p14:sldId id="2076136345"/>
            <p14:sldId id="2076136346"/>
            <p14:sldId id="2076136348"/>
            <p14:sldId id="2076136349"/>
            <p14:sldId id="2076136350"/>
            <p14:sldId id="2076136351"/>
            <p14:sldId id="2076136352"/>
            <p14:sldId id="2076136353"/>
            <p14:sldId id="2076136354"/>
            <p14:sldId id="2076136356"/>
            <p14:sldId id="2076136355"/>
            <p14:sldId id="2076136358"/>
            <p14:sldId id="2076136360"/>
            <p14:sldId id="2076136359"/>
            <p14:sldId id="2076136361"/>
            <p14:sldId id="2076136363"/>
            <p14:sldId id="2076136357"/>
            <p14:sldId id="2076136362"/>
            <p14:sldId id="2076136401"/>
            <p14:sldId id="2076136365"/>
            <p14:sldId id="2076136364"/>
            <p14:sldId id="2076136368"/>
            <p14:sldId id="2076136370"/>
            <p14:sldId id="2076136366"/>
            <p14:sldId id="2076136367"/>
            <p14:sldId id="2076136371"/>
            <p14:sldId id="2076136373"/>
            <p14:sldId id="2076136369"/>
            <p14:sldId id="2076136374"/>
            <p14:sldId id="2076136375"/>
            <p14:sldId id="2076136372"/>
            <p14:sldId id="2076136376"/>
            <p14:sldId id="2076136386"/>
            <p14:sldId id="2076136378"/>
            <p14:sldId id="2076136377"/>
            <p14:sldId id="2076136379"/>
            <p14:sldId id="2076136380"/>
            <p14:sldId id="2076136382"/>
            <p14:sldId id="2076136381"/>
            <p14:sldId id="2076136383"/>
            <p14:sldId id="2076136384"/>
            <p14:sldId id="2076136387"/>
            <p14:sldId id="2076136388"/>
            <p14:sldId id="2076136389"/>
            <p14:sldId id="2076136391"/>
            <p14:sldId id="2076136392"/>
            <p14:sldId id="2076136393"/>
            <p14:sldId id="2076136390"/>
            <p14:sldId id="2076136398"/>
            <p14:sldId id="2076136396"/>
            <p14:sldId id="2076136397"/>
            <p14:sldId id="2076136290"/>
            <p14:sldId id="2076136399"/>
            <p14:sldId id="2076136395"/>
            <p14:sldId id="2076136292"/>
          </p14:sldIdLst>
        </p14:section>
        <p14:section name="White" id="{C59360EB-2B9B-440B-870D-97EACCA6FCD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E6FF"/>
    <a:srgbClr val="FFFFFF"/>
    <a:srgbClr val="08023F"/>
    <a:srgbClr val="53EDFF"/>
    <a:srgbClr val="9BF00B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945DD-E5A5-4C40-B757-251C054E08CB}" v="14" dt="2021-10-28T04:23:18.457"/>
    <p1510:client id="{46B1FF29-5FCA-45BB-B2D0-F75668F6DCA5}" v="3" dt="2021-10-29T08:16:04.548"/>
    <p1510:client id="{4C88F491-1F20-88D7-A2BE-FD937446C0E7}" v="2" dt="2021-10-05T12:08:17.735"/>
    <p1510:client id="{79735BC6-F45E-0199-0662-D295A21151E0}" v="8" dt="2021-10-25T16:40:24.193"/>
    <p1510:client id="{8140ADAF-D89F-285B-1794-630CBD86CB51}" v="7" dt="2021-10-28T05:34:02.151"/>
    <p1510:client id="{85FB5770-B138-93EB-3B8B-C3E7B565ABD4}" v="31" dt="2021-10-30T09:11:48.017"/>
    <p1510:client id="{C4627F29-7415-F05A-B354-414E6F844DEB}" v="1" dt="2021-10-27T16:11:46.580"/>
    <p1510:client id="{D4659B08-4F49-0FED-A670-F92E745686B0}" v="3" dt="2021-10-29T18:29:27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86469" autoAdjust="0"/>
  </p:normalViewPr>
  <p:slideViewPr>
    <p:cSldViewPr snapToGrid="0" snapToObjects="1">
      <p:cViewPr varScale="1">
        <p:scale>
          <a:sx n="115" d="100"/>
          <a:sy n="115" d="100"/>
        </p:scale>
        <p:origin x="944" y="19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112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font" Target="fonts/font17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12.fntdata"/><Relationship Id="rId5" Type="http://schemas.openxmlformats.org/officeDocument/2006/relationships/slideMaster" Target="slideMasters/slideMaster2.xml"/><Relationship Id="rId90" Type="http://schemas.openxmlformats.org/officeDocument/2006/relationships/handoutMaster" Target="handoutMasters/handoutMaster1.xml"/><Relationship Id="rId95" Type="http://schemas.openxmlformats.org/officeDocument/2006/relationships/font" Target="fonts/font5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font" Target="fonts/font16.fntdata"/><Relationship Id="rId114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19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20.fntdata"/><Relationship Id="rId115" Type="http://schemas.microsoft.com/office/2015/10/relationships/revisionInfo" Target="revisionInfo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4/26/24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8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22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01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25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3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74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2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1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4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6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44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66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59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37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34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36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13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5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65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39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3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</a:t>
            </a:r>
            <a:r>
              <a:rPr lang="en-US" dirty="0" err="1"/>
              <a:t>transaltion</a:t>
            </a:r>
            <a:endParaRPr lang="en-US" dirty="0"/>
          </a:p>
          <a:p>
            <a:r>
              <a:rPr lang="en-US" dirty="0"/>
              <a:t>Sentiment analysis</a:t>
            </a:r>
          </a:p>
          <a:p>
            <a:r>
              <a:rPr lang="en-US" dirty="0"/>
              <a:t>Content filtration</a:t>
            </a:r>
          </a:p>
          <a:p>
            <a:r>
              <a:rPr lang="en-US" dirty="0"/>
              <a:t>Chatbots</a:t>
            </a:r>
          </a:p>
          <a:p>
            <a:r>
              <a:rPr lang="en-US" dirty="0"/>
              <a:t>Knowledge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952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29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03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47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98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0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09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50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2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09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50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61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6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6087DC-5935-467F-9230-92AFDFF3D77F}"/>
              </a:ext>
            </a:extLst>
          </p:cNvPr>
          <p:cNvSpPr txBox="1"/>
          <p:nvPr userDrawn="1"/>
        </p:nvSpPr>
        <p:spPr>
          <a:xfrm>
            <a:off x="1914837" y="3817089"/>
            <a:ext cx="10800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Azure 2024 @Chennai</a:t>
            </a:r>
            <a:endParaRPr lang="en-IN" sz="239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277344" y="7633884"/>
            <a:ext cx="2257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09577-2C29-4BCA-876D-B80F910A9188}"/>
              </a:ext>
            </a:extLst>
          </p:cNvPr>
          <p:cNvSpPr txBox="1"/>
          <p:nvPr userDrawn="1"/>
        </p:nvSpPr>
        <p:spPr>
          <a:xfrm>
            <a:off x="5387639" y="4887068"/>
            <a:ext cx="3855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April 27</a:t>
            </a:r>
            <a:r>
              <a:rPr lang="en-IN" sz="4400" b="0" i="1" baseline="30000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IN" sz="4400" b="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2024</a:t>
            </a:r>
            <a:endParaRPr lang="en-US" sz="4400" i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5800F-02CA-4FA4-8AF1-47C844DFF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132" y="1819916"/>
            <a:ext cx="2376135" cy="183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028A5-C8E2-43AA-983E-C1FAC22D7F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9" y="369265"/>
            <a:ext cx="1726435" cy="646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7C2792-5AE8-4E5B-BD85-F136D80450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670" y="184825"/>
            <a:ext cx="1578099" cy="8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2322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6246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3" y="7628355"/>
            <a:ext cx="218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59677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204192" y="7636710"/>
            <a:ext cx="228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12DBD-F36D-4D90-888D-827939C08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8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216384" y="7636710"/>
            <a:ext cx="227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CBF01-6EE9-46C4-9CDF-EDDE9567A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179808" y="7636710"/>
            <a:ext cx="2308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7108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310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BDF90-81B7-4AD2-8EF1-9DFA38642F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95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24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414A-7207-4688-B142-25EC3EEAE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37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252960" y="7636710"/>
            <a:ext cx="223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8023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90412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2322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3" y="7628355"/>
            <a:ext cx="2123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204192" y="7636710"/>
            <a:ext cx="228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12DBD-F36D-4D90-888D-827939C08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216384" y="7636710"/>
            <a:ext cx="227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CBF01-6EE9-46C4-9CDF-EDDE9567A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179808" y="7636710"/>
            <a:ext cx="2308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310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BDF90-81B7-4AD2-8EF1-9DFA38642F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24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414A-7207-4688-B142-25EC3EEAE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6087DC-5935-467F-9230-92AFDFF3D77F}"/>
              </a:ext>
            </a:extLst>
          </p:cNvPr>
          <p:cNvSpPr txBox="1"/>
          <p:nvPr userDrawn="1"/>
        </p:nvSpPr>
        <p:spPr>
          <a:xfrm>
            <a:off x="1914837" y="3817089"/>
            <a:ext cx="10800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Azure 2024 @Chennai</a:t>
            </a:r>
            <a:endParaRPr lang="en-IN" sz="23900" b="1" dirty="0">
              <a:solidFill>
                <a:srgbClr val="0802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277344" y="7633884"/>
            <a:ext cx="2257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09577-2C29-4BCA-876D-B80F910A9188}"/>
              </a:ext>
            </a:extLst>
          </p:cNvPr>
          <p:cNvSpPr txBox="1"/>
          <p:nvPr userDrawn="1"/>
        </p:nvSpPr>
        <p:spPr>
          <a:xfrm>
            <a:off x="5387639" y="4887068"/>
            <a:ext cx="3855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0" i="1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April 27</a:t>
            </a:r>
            <a:r>
              <a:rPr lang="en-IN" sz="4400" b="0" i="1" baseline="30000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IN" sz="4400" b="0" i="1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2024</a:t>
            </a:r>
            <a:endParaRPr lang="en-US" sz="4400" i="1" dirty="0">
              <a:solidFill>
                <a:srgbClr val="08023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5800F-02CA-4FA4-8AF1-47C844DFF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132" y="1819916"/>
            <a:ext cx="2376135" cy="18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14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3167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6.jpeg"/><Relationship Id="rId4" Type="http://schemas.openxmlformats.org/officeDocument/2006/relationships/notesSlide" Target="../notesSlides/notesSlide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B0B5-4AA9-48A3-B18E-9566A99842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-1590675"/>
            <a:ext cx="12617450" cy="15906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Azure Community Conference 2021</a:t>
            </a:r>
          </a:p>
        </p:txBody>
      </p:sp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3901895" y="539462"/>
            <a:ext cx="5908937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LET’S DECODE !!!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55FF0F7-BEA2-E889-B9FF-0275B6CD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10" y="1773818"/>
            <a:ext cx="10121109" cy="48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76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3725111" y="586983"/>
            <a:ext cx="5908937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HELLO WORLD !!!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5C6D23-96B1-3DAA-2D58-7734789E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580" y="1942326"/>
            <a:ext cx="9144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78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02031" y="961858"/>
            <a:ext cx="7523615" cy="49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FFFFFF"/>
                </a:solidFill>
                <a:latin typeface="Asap Condensed Bold"/>
              </a:rPr>
              <a:t>WHY UNDERSTANDING NATURAL LANGUAGE ?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1251C165-3FD4-4540-F1E7-5DC9C5E9E9CB}"/>
              </a:ext>
            </a:extLst>
          </p:cNvPr>
          <p:cNvGrpSpPr/>
          <p:nvPr/>
        </p:nvGrpSpPr>
        <p:grpSpPr>
          <a:xfrm>
            <a:off x="10663593" y="1114972"/>
            <a:ext cx="855618" cy="228949"/>
            <a:chOff x="0" y="0"/>
            <a:chExt cx="1539457" cy="428090"/>
          </a:xfrm>
        </p:grpSpPr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E40BFC68-A5A2-4D5F-1D8C-3A6E15B5A684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335E01FE-695E-3BDF-14A8-3598A530CD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1FDBD882-5B5D-AD02-2653-B7DD3F3D409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15">
              <a:extLst>
                <a:ext uri="{FF2B5EF4-FFF2-40B4-BE49-F238E27FC236}">
                  <a16:creationId xmlns:a16="http://schemas.microsoft.com/office/drawing/2014/main" id="{8D75EEA7-2469-471D-50B4-203FCE88E214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3" name="Freeform 16">
                <a:extLst>
                  <a:ext uri="{FF2B5EF4-FFF2-40B4-BE49-F238E27FC236}">
                    <a16:creationId xmlns:a16="http://schemas.microsoft.com/office/drawing/2014/main" id="{F1820B46-1AA6-8798-B239-D6FA6F61690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7">
                <a:extLst>
                  <a:ext uri="{FF2B5EF4-FFF2-40B4-BE49-F238E27FC236}">
                    <a16:creationId xmlns:a16="http://schemas.microsoft.com/office/drawing/2014/main" id="{4981703C-3BCE-9404-7802-C91B5C65A89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B8067640-903B-D1F0-00EC-A050AED25573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1" name="Freeform 19">
                <a:extLst>
                  <a:ext uri="{FF2B5EF4-FFF2-40B4-BE49-F238E27FC236}">
                    <a16:creationId xmlns:a16="http://schemas.microsoft.com/office/drawing/2014/main" id="{8CAC2FED-FA50-7902-ED99-93731B54C34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20">
                <a:extLst>
                  <a:ext uri="{FF2B5EF4-FFF2-40B4-BE49-F238E27FC236}">
                    <a16:creationId xmlns:a16="http://schemas.microsoft.com/office/drawing/2014/main" id="{4D19940C-4A0F-44AB-A71A-CECF0BE2357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330A801-24FB-CCBF-11BF-0E91EEDCFB12}"/>
              </a:ext>
            </a:extLst>
          </p:cNvPr>
          <p:cNvSpPr/>
          <p:nvPr/>
        </p:nvSpPr>
        <p:spPr bwMode="auto">
          <a:xfrm>
            <a:off x="1661102" y="767636"/>
            <a:ext cx="10505191" cy="6356195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CF79BD-69E1-A6E4-5DFE-03B9D4A1C34C}"/>
              </a:ext>
            </a:extLst>
          </p:cNvPr>
          <p:cNvCxnSpPr>
            <a:cxnSpLocks/>
          </p:cNvCxnSpPr>
          <p:nvPr/>
        </p:nvCxnSpPr>
        <p:spPr>
          <a:xfrm>
            <a:off x="1661102" y="1650381"/>
            <a:ext cx="10505191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0">
            <a:extLst>
              <a:ext uri="{FF2B5EF4-FFF2-40B4-BE49-F238E27FC236}">
                <a16:creationId xmlns:a16="http://schemas.microsoft.com/office/drawing/2014/main" id="{5CE3F4C6-8B92-5DD6-7BBF-DF21541B305E}"/>
              </a:ext>
            </a:extLst>
          </p:cNvPr>
          <p:cNvSpPr txBox="1"/>
          <p:nvPr/>
        </p:nvSpPr>
        <p:spPr>
          <a:xfrm>
            <a:off x="4807253" y="2082947"/>
            <a:ext cx="7523615" cy="5194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u="none" strike="noStrike" dirty="0">
                <a:solidFill>
                  <a:srgbClr val="FFFFFF"/>
                </a:solidFill>
                <a:latin typeface="Asap Condensed Bold"/>
              </a:rPr>
              <a:t>Machine Translation</a:t>
            </a: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Interdisciplinary field</a:t>
            </a:r>
            <a:endParaRPr lang="en-US" sz="2500" u="none" strike="noStrike" dirty="0">
              <a:solidFill>
                <a:srgbClr val="FFFFFF"/>
              </a:solidFill>
              <a:latin typeface="Asap Condensed Bold"/>
            </a:endParaRP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u="none" strike="noStrike" dirty="0">
                <a:solidFill>
                  <a:srgbClr val="FFFFFF"/>
                </a:solidFill>
                <a:latin typeface="Asap Condensed Bold"/>
              </a:rPr>
              <a:t>Computational Power</a:t>
            </a: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u="none" strike="noStrike" dirty="0">
                <a:solidFill>
                  <a:srgbClr val="FFFFFF"/>
                </a:solidFill>
                <a:latin typeface="Asap Condensed Bold"/>
              </a:rPr>
              <a:t>Linguistic theorie</a:t>
            </a: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s &amp; framework</a:t>
            </a: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Corpora &amp; Data Availability</a:t>
            </a: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Advances in ML &amp; AI</a:t>
            </a: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Practical Applications</a:t>
            </a: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Open-source communities</a:t>
            </a:r>
          </a:p>
          <a:p>
            <a:pPr marL="342900" lvl="0" indent="-342900" algn="ctr">
              <a:lnSpc>
                <a:spcPts val="4134"/>
              </a:lnSpc>
              <a:spcBef>
                <a:spcPct val="0"/>
              </a:spcBef>
              <a:buFontTx/>
              <a:buChar char="-"/>
            </a:pPr>
            <a:endParaRPr lang="en-US" sz="2000" dirty="0">
              <a:solidFill>
                <a:srgbClr val="FFFFFF"/>
              </a:solidFill>
              <a:latin typeface="Asap Condensed Bold"/>
            </a:endParaRP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54C2C114-5649-4E7C-0EC1-9E239D903239}"/>
              </a:ext>
            </a:extLst>
          </p:cNvPr>
          <p:cNvGrpSpPr/>
          <p:nvPr/>
        </p:nvGrpSpPr>
        <p:grpSpPr>
          <a:xfrm>
            <a:off x="12969298" y="1925240"/>
            <a:ext cx="1249251" cy="1297462"/>
            <a:chOff x="0" y="0"/>
            <a:chExt cx="812800" cy="81280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32547CCA-8BC8-85F7-B769-3FA3B94AE4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F3C0E5E9-CCA0-9B4D-74A1-4029E3B3AAB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1041206" y="2257635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530674" y="6430270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414384" y="271089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23">
            <a:extLst>
              <a:ext uri="{FF2B5EF4-FFF2-40B4-BE49-F238E27FC236}">
                <a16:creationId xmlns:a16="http://schemas.microsoft.com/office/drawing/2014/main" id="{D0325071-A02F-CC15-89CD-6F244D89E84F}"/>
              </a:ext>
            </a:extLst>
          </p:cNvPr>
          <p:cNvGrpSpPr/>
          <p:nvPr/>
        </p:nvGrpSpPr>
        <p:grpSpPr>
          <a:xfrm>
            <a:off x="12969298" y="3532222"/>
            <a:ext cx="824761" cy="827905"/>
            <a:chOff x="0" y="0"/>
            <a:chExt cx="812800" cy="812800"/>
          </a:xfrm>
        </p:grpSpPr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59489C4-AF6E-54AD-0C18-E1AA739824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25">
              <a:extLst>
                <a:ext uri="{FF2B5EF4-FFF2-40B4-BE49-F238E27FC236}">
                  <a16:creationId xmlns:a16="http://schemas.microsoft.com/office/drawing/2014/main" id="{27BB5B46-058C-4EE6-665D-67DB2BF5EDB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98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atural Language Processing - Begin the learning naturally!">
            <a:extLst>
              <a:ext uri="{FF2B5EF4-FFF2-40B4-BE49-F238E27FC236}">
                <a16:creationId xmlns:a16="http://schemas.microsoft.com/office/drawing/2014/main" id="{064CA7A1-0C2F-A913-759C-2F3CDFECA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43" y="1073150"/>
            <a:ext cx="91821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571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>
            <a:extLst>
              <a:ext uri="{FF2B5EF4-FFF2-40B4-BE49-F238E27FC236}">
                <a16:creationId xmlns:a16="http://schemas.microsoft.com/office/drawing/2014/main" id="{8C164C68-705B-21C3-2311-8D894A09C30B}"/>
              </a:ext>
            </a:extLst>
          </p:cNvPr>
          <p:cNvSpPr txBox="1"/>
          <p:nvPr/>
        </p:nvSpPr>
        <p:spPr>
          <a:xfrm>
            <a:off x="5459501" y="671221"/>
            <a:ext cx="752361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COMPUTATIONAL LINGUISTICS</a:t>
            </a: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58A478-C414-9E4F-6EF7-26FE9C38ED8B}"/>
              </a:ext>
            </a:extLst>
          </p:cNvPr>
          <p:cNvGrpSpPr/>
          <p:nvPr/>
        </p:nvGrpSpPr>
        <p:grpSpPr>
          <a:xfrm>
            <a:off x="0" y="0"/>
            <a:ext cx="4740812" cy="8229600"/>
            <a:chOff x="9491006" y="976798"/>
            <a:chExt cx="5139394" cy="6457975"/>
          </a:xfrm>
        </p:grpSpPr>
        <p:pic>
          <p:nvPicPr>
            <p:cNvPr id="1026" name="Picture 2" descr="Introduction to English Linguistics">
              <a:extLst>
                <a:ext uri="{FF2B5EF4-FFF2-40B4-BE49-F238E27FC236}">
                  <a16:creationId xmlns:a16="http://schemas.microsoft.com/office/drawing/2014/main" id="{5720E9AD-11B5-C795-7653-777FFB42C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1006" y="4543864"/>
              <a:ext cx="5139394" cy="289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inguistics | Arts, Design &amp; Architecture - UNSW Sydney">
              <a:extLst>
                <a:ext uri="{FF2B5EF4-FFF2-40B4-BE49-F238E27FC236}">
                  <a16:creationId xmlns:a16="http://schemas.microsoft.com/office/drawing/2014/main" id="{C9D9B1AC-8514-A126-95B8-6637A9DC3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1006" y="2211732"/>
              <a:ext cx="2260893" cy="232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inguistic meaning in theory and practice- Institute of English Studies">
              <a:extLst>
                <a:ext uri="{FF2B5EF4-FFF2-40B4-BE49-F238E27FC236}">
                  <a16:creationId xmlns:a16="http://schemas.microsoft.com/office/drawing/2014/main" id="{4A8B769B-4242-8105-5C3C-61F288993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7900" y="2219764"/>
              <a:ext cx="3492500" cy="232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The Library, the Bush, the Closet, the Laboratory, or the Street? |  Anglophonism">
              <a:extLst>
                <a:ext uri="{FF2B5EF4-FFF2-40B4-BE49-F238E27FC236}">
                  <a16:creationId xmlns:a16="http://schemas.microsoft.com/office/drawing/2014/main" id="{186BC985-0B93-9DC8-C7AC-166F1F333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1006" y="976798"/>
              <a:ext cx="5139394" cy="126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AC9ECF-BCF0-4E89-9A4F-22E0AE227992}"/>
              </a:ext>
            </a:extLst>
          </p:cNvPr>
          <p:cNvSpPr/>
          <p:nvPr/>
        </p:nvSpPr>
        <p:spPr bwMode="auto">
          <a:xfrm>
            <a:off x="5753599" y="1996797"/>
            <a:ext cx="6935420" cy="4470910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8F2B09-6027-50E8-466B-468EA48E3BB2}"/>
              </a:ext>
            </a:extLst>
          </p:cNvPr>
          <p:cNvCxnSpPr>
            <a:cxnSpLocks/>
          </p:cNvCxnSpPr>
          <p:nvPr/>
        </p:nvCxnSpPr>
        <p:spPr>
          <a:xfrm>
            <a:off x="5753599" y="2653992"/>
            <a:ext cx="6935420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1">
            <a:extLst>
              <a:ext uri="{FF2B5EF4-FFF2-40B4-BE49-F238E27FC236}">
                <a16:creationId xmlns:a16="http://schemas.microsoft.com/office/drawing/2014/main" id="{91318F47-332A-8421-3B3F-0DDEE55EEC81}"/>
              </a:ext>
            </a:extLst>
          </p:cNvPr>
          <p:cNvGrpSpPr/>
          <p:nvPr/>
        </p:nvGrpSpPr>
        <p:grpSpPr>
          <a:xfrm>
            <a:off x="11310364" y="2247338"/>
            <a:ext cx="855618" cy="228949"/>
            <a:chOff x="0" y="0"/>
            <a:chExt cx="1539457" cy="428090"/>
          </a:xfrm>
        </p:grpSpPr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580947D3-4F61-7244-D234-421B3FB3E19E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598DD9D9-686A-71FF-B54D-141D0E4FA88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14">
                <a:extLst>
                  <a:ext uri="{FF2B5EF4-FFF2-40B4-BE49-F238E27FC236}">
                    <a16:creationId xmlns:a16="http://schemas.microsoft.com/office/drawing/2014/main" id="{150185F2-2847-A42A-BC1E-A2C984B0FBD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4D80EF0-8D57-C8DC-ED0B-49D51C0591B5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008BB9D7-80F2-03A4-3D17-C4ED3A8D60E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C14C2A76-5564-CF84-1B4A-83F9F09211E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3ACF3222-1239-0832-500F-392B32714DCD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id="{D13A30C4-AF2B-772B-3306-E09F1A1A61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20">
                <a:extLst>
                  <a:ext uri="{FF2B5EF4-FFF2-40B4-BE49-F238E27FC236}">
                    <a16:creationId xmlns:a16="http://schemas.microsoft.com/office/drawing/2014/main" id="{45D79D25-8F8A-36AA-7573-EB882E59FDD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3" name="TextBox 10">
            <a:extLst>
              <a:ext uri="{FF2B5EF4-FFF2-40B4-BE49-F238E27FC236}">
                <a16:creationId xmlns:a16="http://schemas.microsoft.com/office/drawing/2014/main" id="{0BA00CDB-C2D4-20BB-F6BE-225600F01176}"/>
              </a:ext>
            </a:extLst>
          </p:cNvPr>
          <p:cNvSpPr txBox="1"/>
          <p:nvPr/>
        </p:nvSpPr>
        <p:spPr>
          <a:xfrm>
            <a:off x="6077416" y="3037369"/>
            <a:ext cx="6533544" cy="3680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</a:t>
            </a:r>
            <a:r>
              <a:rPr lang="en-IN" sz="2500" dirty="0">
                <a:effectLst/>
              </a:rPr>
              <a:t>👉🏻 </a:t>
            </a: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Make computers understand human language</a:t>
            </a:r>
          </a:p>
          <a:p>
            <a:pPr lvl="0"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lvl="0"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</a:t>
            </a:r>
            <a:r>
              <a:rPr lang="en-IN" sz="2500" dirty="0">
                <a:effectLst/>
              </a:rPr>
              <a:t>👉🏻</a:t>
            </a: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Use technology to process or produce human language</a:t>
            </a:r>
          </a:p>
          <a:p>
            <a:pPr lvl="0"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lvl="0">
              <a:spcBef>
                <a:spcPct val="0"/>
              </a:spcBef>
            </a:pPr>
            <a:r>
              <a:rPr lang="en-IN" sz="2500" dirty="0">
                <a:effectLst/>
              </a:rPr>
              <a:t> 👉🏻</a:t>
            </a: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</a:t>
            </a:r>
            <a:r>
              <a:rPr lang="en-US" sz="2500" dirty="0">
                <a:solidFill>
                  <a:srgbClr val="FFFFFF"/>
                </a:solidFill>
                <a:effectLst/>
                <a:latin typeface="Asap Condensed Bold"/>
              </a:rPr>
              <a:t>GOAL – Communicate with computers in the language we speak !!</a:t>
            </a:r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marL="342900" lvl="0" indent="-342900" algn="ctr">
              <a:lnSpc>
                <a:spcPts val="4134"/>
              </a:lnSpc>
              <a:spcBef>
                <a:spcPct val="0"/>
              </a:spcBef>
              <a:buFontTx/>
              <a:buChar char="-"/>
            </a:pPr>
            <a:endParaRPr lang="en-US" sz="2000" dirty="0">
              <a:solidFill>
                <a:srgbClr val="FFFFFF"/>
              </a:solidFill>
              <a:latin typeface="Asap Condensed Bold"/>
            </a:endParaRP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75935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17751" y="3557981"/>
            <a:ext cx="14194898" cy="556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Asap Condensed Bold"/>
              </a:rPr>
              <a:t>When do you think the first chatbot was developed ?</a:t>
            </a:r>
            <a:endParaRPr lang="en-US" sz="48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57653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>
            <a:extLst>
              <a:ext uri="{FF2B5EF4-FFF2-40B4-BE49-F238E27FC236}">
                <a16:creationId xmlns:a16="http://schemas.microsoft.com/office/drawing/2014/main" id="{8C164C68-705B-21C3-2311-8D894A09C30B}"/>
              </a:ext>
            </a:extLst>
          </p:cNvPr>
          <p:cNvSpPr txBox="1"/>
          <p:nvPr/>
        </p:nvSpPr>
        <p:spPr>
          <a:xfrm>
            <a:off x="6692534" y="905397"/>
            <a:ext cx="752361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ELIZA, THE THERAPIST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AC9ECF-BCF0-4E89-9A4F-22E0AE227992}"/>
              </a:ext>
            </a:extLst>
          </p:cNvPr>
          <p:cNvSpPr/>
          <p:nvPr/>
        </p:nvSpPr>
        <p:spPr bwMode="auto">
          <a:xfrm>
            <a:off x="7873370" y="2135344"/>
            <a:ext cx="5161945" cy="4470910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8F2B09-6027-50E8-466B-468EA48E3BB2}"/>
              </a:ext>
            </a:extLst>
          </p:cNvPr>
          <p:cNvCxnSpPr>
            <a:cxnSpLocks/>
          </p:cNvCxnSpPr>
          <p:nvPr/>
        </p:nvCxnSpPr>
        <p:spPr>
          <a:xfrm>
            <a:off x="7844956" y="2843564"/>
            <a:ext cx="5161945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1">
            <a:extLst>
              <a:ext uri="{FF2B5EF4-FFF2-40B4-BE49-F238E27FC236}">
                <a16:creationId xmlns:a16="http://schemas.microsoft.com/office/drawing/2014/main" id="{91318F47-332A-8421-3B3F-0DDEE55EEC81}"/>
              </a:ext>
            </a:extLst>
          </p:cNvPr>
          <p:cNvGrpSpPr/>
          <p:nvPr/>
        </p:nvGrpSpPr>
        <p:grpSpPr>
          <a:xfrm>
            <a:off x="11718795" y="2406643"/>
            <a:ext cx="837479" cy="256465"/>
            <a:chOff x="0" y="0"/>
            <a:chExt cx="1539457" cy="428090"/>
          </a:xfrm>
        </p:grpSpPr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580947D3-4F61-7244-D234-421B3FB3E19E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598DD9D9-686A-71FF-B54D-141D0E4FA88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14">
                <a:extLst>
                  <a:ext uri="{FF2B5EF4-FFF2-40B4-BE49-F238E27FC236}">
                    <a16:creationId xmlns:a16="http://schemas.microsoft.com/office/drawing/2014/main" id="{150185F2-2847-A42A-BC1E-A2C984B0FBD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4D80EF0-8D57-C8DC-ED0B-49D51C0591B5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008BB9D7-80F2-03A4-3D17-C4ED3A8D60E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C14C2A76-5564-CF84-1B4A-83F9F09211E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3ACF3222-1239-0832-500F-392B32714DCD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id="{D13A30C4-AF2B-772B-3306-E09F1A1A61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20">
                <a:extLst>
                  <a:ext uri="{FF2B5EF4-FFF2-40B4-BE49-F238E27FC236}">
                    <a16:creationId xmlns:a16="http://schemas.microsoft.com/office/drawing/2014/main" id="{45D79D25-8F8A-36AA-7573-EB882E59FDD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3" name="TextBox 10">
            <a:extLst>
              <a:ext uri="{FF2B5EF4-FFF2-40B4-BE49-F238E27FC236}">
                <a16:creationId xmlns:a16="http://schemas.microsoft.com/office/drawing/2014/main" id="{0BA00CDB-C2D4-20BB-F6BE-225600F01176}"/>
              </a:ext>
            </a:extLst>
          </p:cNvPr>
          <p:cNvSpPr txBox="1"/>
          <p:nvPr/>
        </p:nvSpPr>
        <p:spPr>
          <a:xfrm>
            <a:off x="8479702" y="3200046"/>
            <a:ext cx="4527199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Asap Condensed Bold"/>
              </a:rPr>
              <a:t> - </a:t>
            </a:r>
            <a:r>
              <a:rPr lang="en-IN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>
                <a:solidFill>
                  <a:schemeClr val="bg1"/>
                </a:solidFill>
                <a:effectLst/>
                <a:latin typeface="Asap Condensed Bold"/>
              </a:rPr>
              <a:t>Bot based on patter</a:t>
            </a:r>
            <a:r>
              <a:rPr lang="en-US" sz="2000" dirty="0">
                <a:solidFill>
                  <a:schemeClr val="bg1"/>
                </a:solidFill>
                <a:latin typeface="Asap Condensed Bold"/>
              </a:rPr>
              <a:t>n matching</a:t>
            </a:r>
          </a:p>
          <a:p>
            <a:pPr lvl="0">
              <a:spcBef>
                <a:spcPct val="0"/>
              </a:spcBef>
            </a:pPr>
            <a:r>
              <a:rPr lang="en-IN" sz="2000" dirty="0">
                <a:solidFill>
                  <a:schemeClr val="bg1"/>
                </a:solidFill>
                <a:latin typeface="Asap Condensed Bold"/>
              </a:rPr>
              <a:t> -  </a:t>
            </a:r>
            <a:r>
              <a:rPr lang="en-US" sz="2000" dirty="0">
                <a:solidFill>
                  <a:schemeClr val="bg1"/>
                </a:solidFill>
                <a:latin typeface="Asap Condensed Bold"/>
              </a:rPr>
              <a:t>D</a:t>
            </a:r>
            <a:r>
              <a:rPr lang="en-US" sz="2000" dirty="0">
                <a:solidFill>
                  <a:schemeClr val="bg1"/>
                </a:solidFill>
                <a:effectLst/>
                <a:latin typeface="Asap Condensed Bold"/>
              </a:rPr>
              <a:t>irectives given in scripts</a:t>
            </a:r>
          </a:p>
          <a:p>
            <a:pPr lvl="0"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Asap Condensed Bold"/>
              </a:rPr>
              <a:t> -  Coded with MAD</a:t>
            </a:r>
          </a:p>
          <a:p>
            <a:pPr lvl="0"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Asap Condensed Bold"/>
              </a:rPr>
              <a:t> -  Rule book – DOCTOR Script</a:t>
            </a:r>
          </a:p>
          <a:p>
            <a:pPr marL="342900" lvl="0" indent="-342900">
              <a:spcBef>
                <a:spcPct val="0"/>
              </a:spcBef>
              <a:buFontTx/>
              <a:buChar char="-"/>
            </a:pPr>
            <a:endParaRPr lang="en-US" sz="2000" dirty="0">
              <a:solidFill>
                <a:schemeClr val="bg1"/>
              </a:solidFill>
              <a:latin typeface="Asap Condensed Bold"/>
            </a:endParaRPr>
          </a:p>
          <a:p>
            <a:pPr lvl="0"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Asap Condensed Bold"/>
            </a:endParaRPr>
          </a:p>
          <a:p>
            <a:pPr lvl="0"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Asap Condensed Bold"/>
              </a:rPr>
              <a:t>Indeed ,the precursor </a:t>
            </a:r>
            <a:r>
              <a:rPr lang="en-US" sz="2000" dirty="0" err="1">
                <a:solidFill>
                  <a:schemeClr val="bg1"/>
                </a:solidFill>
                <a:latin typeface="Asap Condensed Bold"/>
              </a:rPr>
              <a:t>Galentine</a:t>
            </a:r>
            <a:r>
              <a:rPr lang="en-US" sz="2000" dirty="0">
                <a:solidFill>
                  <a:schemeClr val="bg1"/>
                </a:solidFill>
                <a:latin typeface="Asap Condensed Bold"/>
              </a:rPr>
              <a:t> for Alexa and SIRI </a:t>
            </a:r>
            <a:r>
              <a:rPr lang="en-IN" sz="1600" dirty="0">
                <a:effectLst/>
              </a:rPr>
              <a:t>⭐</a:t>
            </a:r>
            <a:endParaRPr lang="en-US" sz="2000" dirty="0">
              <a:solidFill>
                <a:schemeClr val="bg1"/>
              </a:solidFill>
              <a:latin typeface="Asap Condensed Bold"/>
            </a:endParaRPr>
          </a:p>
          <a:p>
            <a:pPr lvl="0"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Asap Condensed Bold"/>
              </a:rPr>
              <a:t> </a:t>
            </a:r>
            <a:endParaRPr lang="en-US" sz="2000" dirty="0">
              <a:solidFill>
                <a:schemeClr val="bg1"/>
              </a:solidFill>
              <a:effectLst/>
              <a:latin typeface="Asap Condensed Bold"/>
            </a:endParaRPr>
          </a:p>
          <a:p>
            <a:pPr lvl="0">
              <a:spcBef>
                <a:spcPct val="0"/>
              </a:spcBef>
            </a:pPr>
            <a:endParaRPr lang="en-US" sz="2000" u="none" strike="noStrike" dirty="0">
              <a:solidFill>
                <a:schemeClr val="bg1"/>
              </a:solidFill>
              <a:latin typeface="Asap Condensed Bold"/>
            </a:endParaRPr>
          </a:p>
          <a:p>
            <a:endParaRPr lang="en-US" sz="2000" u="none" strike="noStrike" dirty="0">
              <a:solidFill>
                <a:schemeClr val="bg1"/>
              </a:solidFill>
              <a:latin typeface="Asap Condensed Bold"/>
            </a:endParaRPr>
          </a:p>
        </p:txBody>
      </p:sp>
      <p:pic>
        <p:nvPicPr>
          <p:cNvPr id="2050" name="Picture 2" descr="ELIZA - Wikipedia">
            <a:extLst>
              <a:ext uri="{FF2B5EF4-FFF2-40B4-BE49-F238E27FC236}">
                <a16:creationId xmlns:a16="http://schemas.microsoft.com/office/drawing/2014/main" id="{C466DF28-8B1B-1C07-61FE-A7C4820FC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2" y="453990"/>
            <a:ext cx="6040089" cy="391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roduction to chatbots in healthcare">
            <a:extLst>
              <a:ext uri="{FF2B5EF4-FFF2-40B4-BE49-F238E27FC236}">
                <a16:creationId xmlns:a16="http://schemas.microsoft.com/office/drawing/2014/main" id="{12616E92-DBA4-FBC8-D09E-F9BE4E43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2" y="4370799"/>
            <a:ext cx="6040089" cy="354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61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>
            <a:extLst>
              <a:ext uri="{FF2B5EF4-FFF2-40B4-BE49-F238E27FC236}">
                <a16:creationId xmlns:a16="http://schemas.microsoft.com/office/drawing/2014/main" id="{8C164C68-705B-21C3-2311-8D894A09C30B}"/>
              </a:ext>
            </a:extLst>
          </p:cNvPr>
          <p:cNvSpPr txBox="1"/>
          <p:nvPr/>
        </p:nvSpPr>
        <p:spPr>
          <a:xfrm>
            <a:off x="3308065" y="425895"/>
            <a:ext cx="752361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CL (AKA) NLP 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IN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DAILY LIFE </a:t>
            </a:r>
          </a:p>
        </p:txBody>
      </p:sp>
      <p:pic>
        <p:nvPicPr>
          <p:cNvPr id="3" name="Picture 2" descr="A computer with gears and folders&#10;&#10;Description automatically generated">
            <a:extLst>
              <a:ext uri="{FF2B5EF4-FFF2-40B4-BE49-F238E27FC236}">
                <a16:creationId xmlns:a16="http://schemas.microsoft.com/office/drawing/2014/main" id="{5C6F8C4E-DD2D-FEAD-69E4-4169E30FE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3" y="1886420"/>
            <a:ext cx="2174643" cy="1444471"/>
          </a:xfrm>
          <a:prstGeom prst="rect">
            <a:avLst/>
          </a:prstGeom>
        </p:spPr>
      </p:pic>
      <p:pic>
        <p:nvPicPr>
          <p:cNvPr id="5" name="Picture 4" descr="A gauge with different colored faces&#10;&#10;Description automatically generated">
            <a:extLst>
              <a:ext uri="{FF2B5EF4-FFF2-40B4-BE49-F238E27FC236}">
                <a16:creationId xmlns:a16="http://schemas.microsoft.com/office/drawing/2014/main" id="{9A93BDD3-7F96-25DA-FD97-87A109E99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65" y="2852792"/>
            <a:ext cx="3643001" cy="2045769"/>
          </a:xfrm>
          <a:prstGeom prst="rect">
            <a:avLst/>
          </a:prstGeom>
        </p:spPr>
      </p:pic>
      <p:pic>
        <p:nvPicPr>
          <p:cNvPr id="3078" name="Picture 6" descr="Content filtering, content filtering icon, data control, traffic management  icon - Download on Iconfinder">
            <a:extLst>
              <a:ext uri="{FF2B5EF4-FFF2-40B4-BE49-F238E27FC236}">
                <a16:creationId xmlns:a16="http://schemas.microsoft.com/office/drawing/2014/main" id="{B73786DE-3268-8AA9-71FD-CD264D9C9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871" y="1886420"/>
            <a:ext cx="1683329" cy="168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hatbot - Free technology icons">
            <a:extLst>
              <a:ext uri="{FF2B5EF4-FFF2-40B4-BE49-F238E27FC236}">
                <a16:creationId xmlns:a16="http://schemas.microsoft.com/office/drawing/2014/main" id="{D6A70F0C-0DBA-FD9A-AA67-A63596666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00" y="2930851"/>
            <a:ext cx="1884554" cy="188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nowledge icons for free download | Freepik">
            <a:extLst>
              <a:ext uri="{FF2B5EF4-FFF2-40B4-BE49-F238E27FC236}">
                <a16:creationId xmlns:a16="http://schemas.microsoft.com/office/drawing/2014/main" id="{AD20F742-D79B-409D-C809-B3654021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552" y="2104556"/>
            <a:ext cx="1496472" cy="149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FEA31E-FE86-E4BA-6D48-DA8E5945E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823" y="5603968"/>
            <a:ext cx="7716929" cy="21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2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02031" y="961858"/>
            <a:ext cx="752361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CL vs NLP</a:t>
            </a: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1251C165-3FD4-4540-F1E7-5DC9C5E9E9CB}"/>
              </a:ext>
            </a:extLst>
          </p:cNvPr>
          <p:cNvGrpSpPr/>
          <p:nvPr/>
        </p:nvGrpSpPr>
        <p:grpSpPr>
          <a:xfrm>
            <a:off x="10663593" y="1114972"/>
            <a:ext cx="855618" cy="228949"/>
            <a:chOff x="0" y="0"/>
            <a:chExt cx="1539457" cy="428090"/>
          </a:xfrm>
        </p:grpSpPr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E40BFC68-A5A2-4D5F-1D8C-3A6E15B5A684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335E01FE-695E-3BDF-14A8-3598A530CD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1FDBD882-5B5D-AD02-2653-B7DD3F3D409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15">
              <a:extLst>
                <a:ext uri="{FF2B5EF4-FFF2-40B4-BE49-F238E27FC236}">
                  <a16:creationId xmlns:a16="http://schemas.microsoft.com/office/drawing/2014/main" id="{8D75EEA7-2469-471D-50B4-203FCE88E214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3" name="Freeform 16">
                <a:extLst>
                  <a:ext uri="{FF2B5EF4-FFF2-40B4-BE49-F238E27FC236}">
                    <a16:creationId xmlns:a16="http://schemas.microsoft.com/office/drawing/2014/main" id="{F1820B46-1AA6-8798-B239-D6FA6F61690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7">
                <a:extLst>
                  <a:ext uri="{FF2B5EF4-FFF2-40B4-BE49-F238E27FC236}">
                    <a16:creationId xmlns:a16="http://schemas.microsoft.com/office/drawing/2014/main" id="{4981703C-3BCE-9404-7802-C91B5C65A89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B8067640-903B-D1F0-00EC-A050AED25573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1" name="Freeform 19">
                <a:extLst>
                  <a:ext uri="{FF2B5EF4-FFF2-40B4-BE49-F238E27FC236}">
                    <a16:creationId xmlns:a16="http://schemas.microsoft.com/office/drawing/2014/main" id="{8CAC2FED-FA50-7902-ED99-93731B54C34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20">
                <a:extLst>
                  <a:ext uri="{FF2B5EF4-FFF2-40B4-BE49-F238E27FC236}">
                    <a16:creationId xmlns:a16="http://schemas.microsoft.com/office/drawing/2014/main" id="{4D19940C-4A0F-44AB-A71A-CECF0BE2357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330A801-24FB-CCBF-11BF-0E91EEDCFB12}"/>
              </a:ext>
            </a:extLst>
          </p:cNvPr>
          <p:cNvSpPr/>
          <p:nvPr/>
        </p:nvSpPr>
        <p:spPr bwMode="auto">
          <a:xfrm>
            <a:off x="1661102" y="767637"/>
            <a:ext cx="10505191" cy="5116523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CF79BD-69E1-A6E4-5DFE-03B9D4A1C34C}"/>
              </a:ext>
            </a:extLst>
          </p:cNvPr>
          <p:cNvCxnSpPr>
            <a:cxnSpLocks/>
          </p:cNvCxnSpPr>
          <p:nvPr/>
        </p:nvCxnSpPr>
        <p:spPr>
          <a:xfrm>
            <a:off x="1661102" y="1491618"/>
            <a:ext cx="10505191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0">
            <a:extLst>
              <a:ext uri="{FF2B5EF4-FFF2-40B4-BE49-F238E27FC236}">
                <a16:creationId xmlns:a16="http://schemas.microsoft.com/office/drawing/2014/main" id="{5CE3F4C6-8B92-5DD6-7BBF-DF21541B305E}"/>
              </a:ext>
            </a:extLst>
          </p:cNvPr>
          <p:cNvSpPr txBox="1"/>
          <p:nvPr/>
        </p:nvSpPr>
        <p:spPr>
          <a:xfrm>
            <a:off x="3740403" y="1741616"/>
            <a:ext cx="7523615" cy="4142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134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COMPUTATIONAL LINGUISTICS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You are a linguist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You help computers to study &amp; understand languages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lvl="0" algn="just">
              <a:lnSpc>
                <a:spcPts val="4134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NATURAL LANGUAGE PROCESSING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You are a Computer scientist / Engineer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You develop / work on applications involving language</a:t>
            </a:r>
            <a:endParaRPr lang="en-US" sz="2000" dirty="0">
              <a:solidFill>
                <a:srgbClr val="FFFFFF"/>
              </a:solidFill>
              <a:latin typeface="Asap Condensed Bold"/>
            </a:endParaRP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54C2C114-5649-4E7C-0EC1-9E239D903239}"/>
              </a:ext>
            </a:extLst>
          </p:cNvPr>
          <p:cNvGrpSpPr/>
          <p:nvPr/>
        </p:nvGrpSpPr>
        <p:grpSpPr>
          <a:xfrm>
            <a:off x="12969298" y="1925240"/>
            <a:ext cx="1249251" cy="1297462"/>
            <a:chOff x="0" y="0"/>
            <a:chExt cx="812800" cy="81280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32547CCA-8BC8-85F7-B769-3FA3B94AE4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F3C0E5E9-CCA0-9B4D-74A1-4029E3B3AAB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1041206" y="2257635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530674" y="6430270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414384" y="271089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23">
            <a:extLst>
              <a:ext uri="{FF2B5EF4-FFF2-40B4-BE49-F238E27FC236}">
                <a16:creationId xmlns:a16="http://schemas.microsoft.com/office/drawing/2014/main" id="{D0325071-A02F-CC15-89CD-6F244D89E84F}"/>
              </a:ext>
            </a:extLst>
          </p:cNvPr>
          <p:cNvGrpSpPr/>
          <p:nvPr/>
        </p:nvGrpSpPr>
        <p:grpSpPr>
          <a:xfrm>
            <a:off x="12969298" y="3532222"/>
            <a:ext cx="824761" cy="827905"/>
            <a:chOff x="0" y="0"/>
            <a:chExt cx="812800" cy="812800"/>
          </a:xfrm>
        </p:grpSpPr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59489C4-AF6E-54AD-0C18-E1AA739824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25">
              <a:extLst>
                <a:ext uri="{FF2B5EF4-FFF2-40B4-BE49-F238E27FC236}">
                  <a16:creationId xmlns:a16="http://schemas.microsoft.com/office/drawing/2014/main" id="{27BB5B46-058C-4EE6-665D-67DB2BF5EDB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1683E395-136F-516B-BCC2-E7636DA2212D}"/>
              </a:ext>
            </a:extLst>
          </p:cNvPr>
          <p:cNvSpPr txBox="1"/>
          <p:nvPr/>
        </p:nvSpPr>
        <p:spPr>
          <a:xfrm>
            <a:off x="3139978" y="6558519"/>
            <a:ext cx="7523615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500" b="1" u="none" strike="noStrike" dirty="0">
                <a:solidFill>
                  <a:srgbClr val="FFFFFF"/>
                </a:solidFill>
                <a:latin typeface="Asap Condensed Bold"/>
              </a:rPr>
              <a:t>Aren’t they synonymous ?</a:t>
            </a:r>
          </a:p>
        </p:txBody>
      </p:sp>
    </p:spTree>
    <p:extLst>
      <p:ext uri="{BB962C8B-B14F-4D97-AF65-F5344CB8AC3E}">
        <p14:creationId xmlns:p14="http://schemas.microsoft.com/office/powerpoint/2010/main" val="3136503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LP @ CU Boulder | Computational Language and Education Research CLEAR |  University of Colorado Boulder">
            <a:extLst>
              <a:ext uri="{FF2B5EF4-FFF2-40B4-BE49-F238E27FC236}">
                <a16:creationId xmlns:a16="http://schemas.microsoft.com/office/drawing/2014/main" id="{8F0BE908-E51D-2F34-1190-F8A5A3E84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17" y="4054193"/>
            <a:ext cx="3601843" cy="375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F453387C-7891-0A15-C63D-F6678B461B1A}"/>
              </a:ext>
            </a:extLst>
          </p:cNvPr>
          <p:cNvSpPr txBox="1"/>
          <p:nvPr/>
        </p:nvSpPr>
        <p:spPr>
          <a:xfrm>
            <a:off x="3181173" y="415448"/>
            <a:ext cx="752361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INTERDISCIPLINARY INDEED 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96608-DC4C-3D65-9D51-6707452CA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1" y="1532208"/>
            <a:ext cx="4014438" cy="3653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3273D-49CE-EFEE-AB58-D8BD48F66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418" y="1532208"/>
            <a:ext cx="4672361" cy="35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05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9617" y="758645"/>
            <a:ext cx="3319820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Gold Partner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7FAE5D8-0312-49B8-8645-9F6303F7FF43}"/>
              </a:ext>
            </a:extLst>
          </p:cNvPr>
          <p:cNvSpPr txBox="1">
            <a:spLocks/>
          </p:cNvSpPr>
          <p:nvPr/>
        </p:nvSpPr>
        <p:spPr>
          <a:xfrm>
            <a:off x="9324926" y="742506"/>
            <a:ext cx="3678636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Venue Partner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48473A2-DAD9-444B-AF48-26B729F23D3F}"/>
              </a:ext>
            </a:extLst>
          </p:cNvPr>
          <p:cNvSpPr txBox="1">
            <a:spLocks/>
          </p:cNvSpPr>
          <p:nvPr/>
        </p:nvSpPr>
        <p:spPr>
          <a:xfrm>
            <a:off x="5173331" y="4630219"/>
            <a:ext cx="4283737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dirty="0">
                <a:ln>
                  <a:noFill/>
                </a:ln>
                <a:solidFill>
                  <a:srgbClr val="FFFFFF"/>
                </a:solidFill>
                <a:latin typeface="Segoe UI" pitchFamily="34" charset="0"/>
              </a:rPr>
              <a:t>Learning Partner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6FB7A-D1FF-438C-8D35-7598AFE71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464" y="2442213"/>
            <a:ext cx="4012126" cy="438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7898C-490B-460C-B5D6-C646889A1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87" y="5939416"/>
            <a:ext cx="4452026" cy="125067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D63BD23-E075-8EFC-A9C3-931F507AD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743" y="1489712"/>
            <a:ext cx="2135803" cy="213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26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F453387C-7891-0A15-C63D-F6678B461B1A}"/>
              </a:ext>
            </a:extLst>
          </p:cNvPr>
          <p:cNvSpPr txBox="1"/>
          <p:nvPr/>
        </p:nvSpPr>
        <p:spPr>
          <a:xfrm>
            <a:off x="2900855" y="281633"/>
            <a:ext cx="8828690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ESSENTIALS FOR NLP UNDERSTANDING</a:t>
            </a: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id="{B20F9FD7-E5D4-E041-D323-1C81D2AB60E0}"/>
              </a:ext>
            </a:extLst>
          </p:cNvPr>
          <p:cNvGrpSpPr/>
          <p:nvPr/>
        </p:nvGrpSpPr>
        <p:grpSpPr>
          <a:xfrm rot="-10106257">
            <a:off x="414384" y="271089"/>
            <a:ext cx="4277818" cy="1581114"/>
            <a:chOff x="76200" y="-865360"/>
            <a:chExt cx="4334219" cy="1601960"/>
          </a:xfrm>
        </p:grpSpPr>
        <p:sp>
          <p:nvSpPr>
            <p:cNvPr id="3" name="Freeform 27">
              <a:extLst>
                <a:ext uri="{FF2B5EF4-FFF2-40B4-BE49-F238E27FC236}">
                  <a16:creationId xmlns:a16="http://schemas.microsoft.com/office/drawing/2014/main" id="{F878226F-A688-F4CA-CFB5-C8B2F563135D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28">
              <a:extLst>
                <a:ext uri="{FF2B5EF4-FFF2-40B4-BE49-F238E27FC236}">
                  <a16:creationId xmlns:a16="http://schemas.microsoft.com/office/drawing/2014/main" id="{382E0123-7FB3-5E1C-D0CA-F1DF897EC6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23">
            <a:extLst>
              <a:ext uri="{FF2B5EF4-FFF2-40B4-BE49-F238E27FC236}">
                <a16:creationId xmlns:a16="http://schemas.microsoft.com/office/drawing/2014/main" id="{EE8B68B3-DDE8-F3F1-E29E-E0FB150827B1}"/>
              </a:ext>
            </a:extLst>
          </p:cNvPr>
          <p:cNvGrpSpPr/>
          <p:nvPr/>
        </p:nvGrpSpPr>
        <p:grpSpPr>
          <a:xfrm>
            <a:off x="13459951" y="2316739"/>
            <a:ext cx="824761" cy="827905"/>
            <a:chOff x="0" y="0"/>
            <a:chExt cx="812800" cy="812800"/>
          </a:xfrm>
        </p:grpSpPr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8A933E5F-E7BD-D426-9A6D-F630DF70B00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25">
              <a:extLst>
                <a:ext uri="{FF2B5EF4-FFF2-40B4-BE49-F238E27FC236}">
                  <a16:creationId xmlns:a16="http://schemas.microsoft.com/office/drawing/2014/main" id="{0A262E12-56FB-550D-1C8E-6DBA177A793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29">
            <a:extLst>
              <a:ext uri="{FF2B5EF4-FFF2-40B4-BE49-F238E27FC236}">
                <a16:creationId xmlns:a16="http://schemas.microsoft.com/office/drawing/2014/main" id="{CCC6D162-1C06-25CF-403D-1E8CBC2E12B3}"/>
              </a:ext>
            </a:extLst>
          </p:cNvPr>
          <p:cNvGrpSpPr/>
          <p:nvPr/>
        </p:nvGrpSpPr>
        <p:grpSpPr>
          <a:xfrm>
            <a:off x="-530674" y="6430270"/>
            <a:ext cx="2560196" cy="2735973"/>
            <a:chOff x="0" y="0"/>
            <a:chExt cx="812800" cy="812800"/>
          </a:xfrm>
        </p:grpSpPr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152690D0-8009-A65B-9F90-08D625A65EB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31">
              <a:extLst>
                <a:ext uri="{FF2B5EF4-FFF2-40B4-BE49-F238E27FC236}">
                  <a16:creationId xmlns:a16="http://schemas.microsoft.com/office/drawing/2014/main" id="{C7071804-020B-0B25-738F-7710533E231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23">
            <a:extLst>
              <a:ext uri="{FF2B5EF4-FFF2-40B4-BE49-F238E27FC236}">
                <a16:creationId xmlns:a16="http://schemas.microsoft.com/office/drawing/2014/main" id="{E9DD51E0-7753-1563-9D53-06F58B3B2F88}"/>
              </a:ext>
            </a:extLst>
          </p:cNvPr>
          <p:cNvGrpSpPr/>
          <p:nvPr/>
        </p:nvGrpSpPr>
        <p:grpSpPr>
          <a:xfrm>
            <a:off x="1204761" y="-281392"/>
            <a:ext cx="824761" cy="827905"/>
            <a:chOff x="0" y="0"/>
            <a:chExt cx="812800" cy="812800"/>
          </a:xfrm>
        </p:grpSpPr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41ACB5C2-3B56-74C7-C158-2CF8949BCF5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25">
              <a:extLst>
                <a:ext uri="{FF2B5EF4-FFF2-40B4-BE49-F238E27FC236}">
                  <a16:creationId xmlns:a16="http://schemas.microsoft.com/office/drawing/2014/main" id="{452677E9-23EF-0488-1EFB-65B06C0CA37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B30A1318-A4ED-1172-2F32-2F25DC8074F3}"/>
              </a:ext>
            </a:extLst>
          </p:cNvPr>
          <p:cNvGrpSpPr/>
          <p:nvPr/>
        </p:nvGrpSpPr>
        <p:grpSpPr>
          <a:xfrm>
            <a:off x="13660086" y="3787495"/>
            <a:ext cx="1249251" cy="1297462"/>
            <a:chOff x="0" y="0"/>
            <a:chExt cx="812800" cy="81280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05B6E272-9966-B349-71F5-70720D6A43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2132653E-C6B1-8FB1-1D62-59CAE3C6370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9BE8A7-B70E-FEFC-AB23-4E523EF2A608}"/>
              </a:ext>
            </a:extLst>
          </p:cNvPr>
          <p:cNvSpPr/>
          <p:nvPr/>
        </p:nvSpPr>
        <p:spPr bwMode="auto">
          <a:xfrm>
            <a:off x="1037063" y="2096429"/>
            <a:ext cx="2297151" cy="946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362B43F3-E1C2-EC1A-4669-E922E2416F40}"/>
              </a:ext>
            </a:extLst>
          </p:cNvPr>
          <p:cNvSpPr txBox="1"/>
          <p:nvPr/>
        </p:nvSpPr>
        <p:spPr>
          <a:xfrm>
            <a:off x="1017035" y="2316739"/>
            <a:ext cx="2297151" cy="49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u="none" strike="noStrike" dirty="0">
                <a:latin typeface="Asap Condensed Bold"/>
              </a:rPr>
              <a:t>SYNTAX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2F00553-6991-8A1E-D95E-DA46E998BFFF}"/>
              </a:ext>
            </a:extLst>
          </p:cNvPr>
          <p:cNvSpPr/>
          <p:nvPr/>
        </p:nvSpPr>
        <p:spPr bwMode="auto">
          <a:xfrm>
            <a:off x="2510102" y="3905241"/>
            <a:ext cx="2297151" cy="9467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670B6DB1-498F-99B5-349E-0E075674B5EB}"/>
              </a:ext>
            </a:extLst>
          </p:cNvPr>
          <p:cNvSpPr txBox="1"/>
          <p:nvPr/>
        </p:nvSpPr>
        <p:spPr>
          <a:xfrm>
            <a:off x="2510101" y="4114800"/>
            <a:ext cx="2297151" cy="49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u="none" strike="noStrike" dirty="0">
                <a:latin typeface="Asap Condensed Bold"/>
              </a:rPr>
              <a:t>SEMANTICS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61A8220-BC45-E30A-A614-5AE8222A78B0}"/>
              </a:ext>
            </a:extLst>
          </p:cNvPr>
          <p:cNvSpPr/>
          <p:nvPr/>
        </p:nvSpPr>
        <p:spPr bwMode="auto">
          <a:xfrm>
            <a:off x="5918658" y="2840758"/>
            <a:ext cx="2297151" cy="94673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8398438C-4CBC-EE52-09A7-AC61C0737343}"/>
              </a:ext>
            </a:extLst>
          </p:cNvPr>
          <p:cNvSpPr txBox="1"/>
          <p:nvPr/>
        </p:nvSpPr>
        <p:spPr>
          <a:xfrm>
            <a:off x="5918658" y="2777399"/>
            <a:ext cx="2297151" cy="1021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800" u="none" strike="noStrike" dirty="0">
                <a:latin typeface="Asap Condensed Bold"/>
              </a:rPr>
              <a:t>LEXICAL</a:t>
            </a: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800" dirty="0">
                <a:latin typeface="Asap Condensed Bold"/>
              </a:rPr>
              <a:t>ANALYSIS</a:t>
            </a:r>
            <a:endParaRPr lang="en-US" sz="2800" u="none" strike="noStrike" dirty="0">
              <a:latin typeface="Asap Condensed Bold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FB7BA5C-98D5-430F-6CA2-2A6A8857CA4B}"/>
              </a:ext>
            </a:extLst>
          </p:cNvPr>
          <p:cNvSpPr/>
          <p:nvPr/>
        </p:nvSpPr>
        <p:spPr bwMode="auto">
          <a:xfrm>
            <a:off x="10223232" y="1568242"/>
            <a:ext cx="2297151" cy="94673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3E11A414-019C-BEC3-B6C3-784B2BA1D8A5}"/>
              </a:ext>
            </a:extLst>
          </p:cNvPr>
          <p:cNvSpPr txBox="1"/>
          <p:nvPr/>
        </p:nvSpPr>
        <p:spPr>
          <a:xfrm>
            <a:off x="10223231" y="1777256"/>
            <a:ext cx="2297151" cy="49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dirty="0">
                <a:latin typeface="Asap Condensed Bold"/>
              </a:rPr>
              <a:t>PRAGMATICS</a:t>
            </a:r>
            <a:endParaRPr lang="en-US" sz="3000" u="none" strike="noStrike" dirty="0">
              <a:latin typeface="Asap Condensed Bold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27078E2-1F02-C94A-6CF7-42A95C5E1F7C}"/>
              </a:ext>
            </a:extLst>
          </p:cNvPr>
          <p:cNvSpPr/>
          <p:nvPr/>
        </p:nvSpPr>
        <p:spPr bwMode="auto">
          <a:xfrm>
            <a:off x="4666005" y="6164104"/>
            <a:ext cx="2403868" cy="9467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BFD5057B-96EA-DA84-C9D3-247A01083008}"/>
              </a:ext>
            </a:extLst>
          </p:cNvPr>
          <p:cNvSpPr txBox="1"/>
          <p:nvPr/>
        </p:nvSpPr>
        <p:spPr>
          <a:xfrm>
            <a:off x="4719363" y="6364837"/>
            <a:ext cx="2297151" cy="49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u="none" strike="noStrike" dirty="0">
                <a:latin typeface="Asap Condensed Bold"/>
              </a:rPr>
              <a:t>MORPHOLOGY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E98E94-7B2D-9B82-A061-782226C0C4F3}"/>
              </a:ext>
            </a:extLst>
          </p:cNvPr>
          <p:cNvSpPr/>
          <p:nvPr/>
        </p:nvSpPr>
        <p:spPr bwMode="auto">
          <a:xfrm>
            <a:off x="8535681" y="4436226"/>
            <a:ext cx="2297151" cy="94673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90DD12C0-2384-690C-FE3D-2A6D178A3331}"/>
              </a:ext>
            </a:extLst>
          </p:cNvPr>
          <p:cNvSpPr txBox="1"/>
          <p:nvPr/>
        </p:nvSpPr>
        <p:spPr>
          <a:xfrm>
            <a:off x="8535680" y="4358409"/>
            <a:ext cx="2297151" cy="1014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800" dirty="0">
                <a:latin typeface="Asap Condensed Bold"/>
              </a:rPr>
              <a:t>DISCOURSE</a:t>
            </a: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800" dirty="0">
                <a:latin typeface="Asap Condensed Bold"/>
              </a:rPr>
              <a:t>ANALYSIS</a:t>
            </a:r>
            <a:endParaRPr lang="en-US" sz="2800" u="none" strike="noStrike" dirty="0">
              <a:latin typeface="Asap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16413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F453387C-7891-0A15-C63D-F6678B461B1A}"/>
              </a:ext>
            </a:extLst>
          </p:cNvPr>
          <p:cNvSpPr txBox="1"/>
          <p:nvPr/>
        </p:nvSpPr>
        <p:spPr>
          <a:xfrm>
            <a:off x="2900855" y="281633"/>
            <a:ext cx="8828690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INCEPTION TO INNOVATION</a:t>
            </a: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id="{B20F9FD7-E5D4-E041-D323-1C81D2AB60E0}"/>
              </a:ext>
            </a:extLst>
          </p:cNvPr>
          <p:cNvGrpSpPr/>
          <p:nvPr/>
        </p:nvGrpSpPr>
        <p:grpSpPr>
          <a:xfrm rot="-10106257">
            <a:off x="414384" y="271089"/>
            <a:ext cx="4277818" cy="1581114"/>
            <a:chOff x="76200" y="-865360"/>
            <a:chExt cx="4334219" cy="1601960"/>
          </a:xfrm>
        </p:grpSpPr>
        <p:sp>
          <p:nvSpPr>
            <p:cNvPr id="3" name="Freeform 27">
              <a:extLst>
                <a:ext uri="{FF2B5EF4-FFF2-40B4-BE49-F238E27FC236}">
                  <a16:creationId xmlns:a16="http://schemas.microsoft.com/office/drawing/2014/main" id="{F878226F-A688-F4CA-CFB5-C8B2F563135D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28">
              <a:extLst>
                <a:ext uri="{FF2B5EF4-FFF2-40B4-BE49-F238E27FC236}">
                  <a16:creationId xmlns:a16="http://schemas.microsoft.com/office/drawing/2014/main" id="{382E0123-7FB3-5E1C-D0CA-F1DF897EC6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23">
            <a:extLst>
              <a:ext uri="{FF2B5EF4-FFF2-40B4-BE49-F238E27FC236}">
                <a16:creationId xmlns:a16="http://schemas.microsoft.com/office/drawing/2014/main" id="{EE8B68B3-DDE8-F3F1-E29E-E0FB150827B1}"/>
              </a:ext>
            </a:extLst>
          </p:cNvPr>
          <p:cNvGrpSpPr/>
          <p:nvPr/>
        </p:nvGrpSpPr>
        <p:grpSpPr>
          <a:xfrm>
            <a:off x="13459951" y="2316739"/>
            <a:ext cx="824761" cy="827905"/>
            <a:chOff x="0" y="0"/>
            <a:chExt cx="812800" cy="812800"/>
          </a:xfrm>
        </p:grpSpPr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8A933E5F-E7BD-D426-9A6D-F630DF70B00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25">
              <a:extLst>
                <a:ext uri="{FF2B5EF4-FFF2-40B4-BE49-F238E27FC236}">
                  <a16:creationId xmlns:a16="http://schemas.microsoft.com/office/drawing/2014/main" id="{0A262E12-56FB-550D-1C8E-6DBA177A793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29">
            <a:extLst>
              <a:ext uri="{FF2B5EF4-FFF2-40B4-BE49-F238E27FC236}">
                <a16:creationId xmlns:a16="http://schemas.microsoft.com/office/drawing/2014/main" id="{CCC6D162-1C06-25CF-403D-1E8CBC2E12B3}"/>
              </a:ext>
            </a:extLst>
          </p:cNvPr>
          <p:cNvGrpSpPr/>
          <p:nvPr/>
        </p:nvGrpSpPr>
        <p:grpSpPr>
          <a:xfrm>
            <a:off x="-530674" y="6430270"/>
            <a:ext cx="2560196" cy="2735973"/>
            <a:chOff x="0" y="0"/>
            <a:chExt cx="812800" cy="812800"/>
          </a:xfrm>
        </p:grpSpPr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152690D0-8009-A65B-9F90-08D625A65EB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31">
              <a:extLst>
                <a:ext uri="{FF2B5EF4-FFF2-40B4-BE49-F238E27FC236}">
                  <a16:creationId xmlns:a16="http://schemas.microsoft.com/office/drawing/2014/main" id="{C7071804-020B-0B25-738F-7710533E231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23">
            <a:extLst>
              <a:ext uri="{FF2B5EF4-FFF2-40B4-BE49-F238E27FC236}">
                <a16:creationId xmlns:a16="http://schemas.microsoft.com/office/drawing/2014/main" id="{E9DD51E0-7753-1563-9D53-06F58B3B2F88}"/>
              </a:ext>
            </a:extLst>
          </p:cNvPr>
          <p:cNvGrpSpPr/>
          <p:nvPr/>
        </p:nvGrpSpPr>
        <p:grpSpPr>
          <a:xfrm>
            <a:off x="1204761" y="-281392"/>
            <a:ext cx="824761" cy="827905"/>
            <a:chOff x="0" y="0"/>
            <a:chExt cx="812800" cy="812800"/>
          </a:xfrm>
        </p:grpSpPr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41ACB5C2-3B56-74C7-C158-2CF8949BCF5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25">
              <a:extLst>
                <a:ext uri="{FF2B5EF4-FFF2-40B4-BE49-F238E27FC236}">
                  <a16:creationId xmlns:a16="http://schemas.microsoft.com/office/drawing/2014/main" id="{452677E9-23EF-0488-1EFB-65B06C0CA37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B30A1318-A4ED-1172-2F32-2F25DC8074F3}"/>
              </a:ext>
            </a:extLst>
          </p:cNvPr>
          <p:cNvGrpSpPr/>
          <p:nvPr/>
        </p:nvGrpSpPr>
        <p:grpSpPr>
          <a:xfrm>
            <a:off x="13660086" y="3787495"/>
            <a:ext cx="1249251" cy="1297462"/>
            <a:chOff x="0" y="0"/>
            <a:chExt cx="812800" cy="81280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05B6E272-9966-B349-71F5-70720D6A43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2132653E-C6B1-8FB1-1D62-59CAE3C6370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B4B7859D-59F1-A93B-AD9D-362658744456}"/>
              </a:ext>
            </a:extLst>
          </p:cNvPr>
          <p:cNvSpPr txBox="1"/>
          <p:nvPr/>
        </p:nvSpPr>
        <p:spPr>
          <a:xfrm>
            <a:off x="818938" y="3481161"/>
            <a:ext cx="926288" cy="4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1960s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FFD047FF-60E0-E34D-BCF9-0C9E5FF062D4}"/>
              </a:ext>
            </a:extLst>
          </p:cNvPr>
          <p:cNvSpPr txBox="1"/>
          <p:nvPr/>
        </p:nvSpPr>
        <p:spPr>
          <a:xfrm>
            <a:off x="2566493" y="3481161"/>
            <a:ext cx="926288" cy="4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1990s</a:t>
            </a: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F643D3D3-D364-2849-1845-ADF28F584555}"/>
              </a:ext>
            </a:extLst>
          </p:cNvPr>
          <p:cNvSpPr txBox="1"/>
          <p:nvPr/>
        </p:nvSpPr>
        <p:spPr>
          <a:xfrm>
            <a:off x="53099" y="4854543"/>
            <a:ext cx="242622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u="none" strike="noStrike" dirty="0">
                <a:solidFill>
                  <a:srgbClr val="FFFFFF"/>
                </a:solidFill>
                <a:latin typeface="Asap Condensed Bold"/>
              </a:rPr>
              <a:t>Rule based system &amp;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Asap Condensed Bold"/>
              </a:rPr>
              <a:t>Pattern matching </a:t>
            </a:r>
            <a:endParaRPr lang="en-US" sz="18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4CEF505-CFA1-B1B8-C90C-347F4FC7AD33}"/>
              </a:ext>
            </a:extLst>
          </p:cNvPr>
          <p:cNvGrpSpPr/>
          <p:nvPr/>
        </p:nvGrpSpPr>
        <p:grpSpPr>
          <a:xfrm rot="10800000">
            <a:off x="1204761" y="4044504"/>
            <a:ext cx="122900" cy="722626"/>
            <a:chOff x="4159169" y="4963320"/>
            <a:chExt cx="145122" cy="109179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918620B-62F0-B42D-818E-11C36DE107BA}"/>
                </a:ext>
              </a:extLst>
            </p:cNvPr>
            <p:cNvCxnSpPr/>
            <p:nvPr/>
          </p:nvCxnSpPr>
          <p:spPr>
            <a:xfrm>
              <a:off x="4231730" y="4963320"/>
              <a:ext cx="0" cy="980280"/>
            </a:xfrm>
            <a:prstGeom prst="line">
              <a:avLst/>
            </a:prstGeom>
            <a:ln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FCB74C6-5CBC-AAA0-9B40-FA9339FE1E2A}"/>
                </a:ext>
              </a:extLst>
            </p:cNvPr>
            <p:cNvSpPr/>
            <p:nvPr/>
          </p:nvSpPr>
          <p:spPr bwMode="auto">
            <a:xfrm>
              <a:off x="4159169" y="5899509"/>
              <a:ext cx="145122" cy="15560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8A97160-21FE-B6B4-D133-C3D1436208DC}"/>
              </a:ext>
            </a:extLst>
          </p:cNvPr>
          <p:cNvGrpSpPr/>
          <p:nvPr/>
        </p:nvGrpSpPr>
        <p:grpSpPr>
          <a:xfrm>
            <a:off x="2959247" y="2821502"/>
            <a:ext cx="122900" cy="722626"/>
            <a:chOff x="4159169" y="4963320"/>
            <a:chExt cx="145122" cy="109179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ABB7B4-D572-B093-7E55-4CF99D650154}"/>
                </a:ext>
              </a:extLst>
            </p:cNvPr>
            <p:cNvCxnSpPr/>
            <p:nvPr/>
          </p:nvCxnSpPr>
          <p:spPr>
            <a:xfrm>
              <a:off x="4231730" y="4963320"/>
              <a:ext cx="0" cy="980280"/>
            </a:xfrm>
            <a:prstGeom prst="line">
              <a:avLst/>
            </a:prstGeom>
            <a:ln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B10A8-73E2-9BDD-5379-77EC5A4D335F}"/>
                </a:ext>
              </a:extLst>
            </p:cNvPr>
            <p:cNvSpPr/>
            <p:nvPr/>
          </p:nvSpPr>
          <p:spPr bwMode="auto">
            <a:xfrm>
              <a:off x="4159169" y="5899509"/>
              <a:ext cx="145122" cy="15560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744CA6-61D9-34F5-50FA-171835D86334}"/>
              </a:ext>
            </a:extLst>
          </p:cNvPr>
          <p:cNvGrpSpPr/>
          <p:nvPr/>
        </p:nvGrpSpPr>
        <p:grpSpPr>
          <a:xfrm>
            <a:off x="6740912" y="2821502"/>
            <a:ext cx="122900" cy="722626"/>
            <a:chOff x="4159169" y="4963320"/>
            <a:chExt cx="145122" cy="109179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C0D9E6-F656-91BF-D7B5-FFAB21844D70}"/>
                </a:ext>
              </a:extLst>
            </p:cNvPr>
            <p:cNvCxnSpPr/>
            <p:nvPr/>
          </p:nvCxnSpPr>
          <p:spPr>
            <a:xfrm>
              <a:off x="4231730" y="4963320"/>
              <a:ext cx="0" cy="980280"/>
            </a:xfrm>
            <a:prstGeom prst="line">
              <a:avLst/>
            </a:prstGeom>
            <a:ln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438B9DB-4F97-E1B2-0DF6-42C6D3E44086}"/>
                </a:ext>
              </a:extLst>
            </p:cNvPr>
            <p:cNvSpPr/>
            <p:nvPr/>
          </p:nvSpPr>
          <p:spPr bwMode="auto">
            <a:xfrm>
              <a:off x="4159169" y="5899509"/>
              <a:ext cx="145122" cy="15560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9" name="TextBox 10">
            <a:extLst>
              <a:ext uri="{FF2B5EF4-FFF2-40B4-BE49-F238E27FC236}">
                <a16:creationId xmlns:a16="http://schemas.microsoft.com/office/drawing/2014/main" id="{B28F3EBD-8315-1A34-D687-EDDC745FEB62}"/>
              </a:ext>
            </a:extLst>
          </p:cNvPr>
          <p:cNvSpPr txBox="1"/>
          <p:nvPr/>
        </p:nvSpPr>
        <p:spPr>
          <a:xfrm>
            <a:off x="1813985" y="2184881"/>
            <a:ext cx="242622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Asap Condensed Bold"/>
              </a:rPr>
              <a:t>Corpus &amp; Text-based systems</a:t>
            </a:r>
            <a:endParaRPr lang="en-US" sz="18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EE5164-4E9E-9F4B-143B-4AC84A94B393}"/>
              </a:ext>
            </a:extLst>
          </p:cNvPr>
          <p:cNvGrpSpPr/>
          <p:nvPr/>
        </p:nvGrpSpPr>
        <p:grpSpPr>
          <a:xfrm rot="10800000">
            <a:off x="4744568" y="4030862"/>
            <a:ext cx="122900" cy="722626"/>
            <a:chOff x="4159169" y="4963320"/>
            <a:chExt cx="145122" cy="109179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F1E22F-1242-1B87-5BF0-0BDFEEBFFB76}"/>
                </a:ext>
              </a:extLst>
            </p:cNvPr>
            <p:cNvCxnSpPr/>
            <p:nvPr/>
          </p:nvCxnSpPr>
          <p:spPr>
            <a:xfrm>
              <a:off x="4231730" y="4963320"/>
              <a:ext cx="0" cy="980280"/>
            </a:xfrm>
            <a:prstGeom prst="line">
              <a:avLst/>
            </a:prstGeom>
            <a:ln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5BA98D1-DC67-28A2-3A2E-531CFEC5A904}"/>
                </a:ext>
              </a:extLst>
            </p:cNvPr>
            <p:cNvSpPr/>
            <p:nvPr/>
          </p:nvSpPr>
          <p:spPr bwMode="auto">
            <a:xfrm>
              <a:off x="4159169" y="5899509"/>
              <a:ext cx="145122" cy="15560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72C5A174-08C7-DDA0-9D4A-42C77D11AE48}"/>
              </a:ext>
            </a:extLst>
          </p:cNvPr>
          <p:cNvSpPr txBox="1"/>
          <p:nvPr/>
        </p:nvSpPr>
        <p:spPr>
          <a:xfrm>
            <a:off x="3592906" y="4854543"/>
            <a:ext cx="242622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u="none" strike="noStrike" dirty="0">
                <a:solidFill>
                  <a:srgbClr val="FFFFFF"/>
                </a:solidFill>
                <a:latin typeface="Asap Condensed Bold"/>
              </a:rPr>
              <a:t>Understanding core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Asap Condensed Bold"/>
              </a:rPr>
              <a:t>Natural language</a:t>
            </a:r>
            <a:endParaRPr lang="en-US" sz="18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D347F738-5C8F-43EE-BBDB-D661FF7BEEE0}"/>
              </a:ext>
            </a:extLst>
          </p:cNvPr>
          <p:cNvSpPr txBox="1"/>
          <p:nvPr/>
        </p:nvSpPr>
        <p:spPr>
          <a:xfrm>
            <a:off x="4365187" y="3487385"/>
            <a:ext cx="926288" cy="4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2005s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93139D5C-1F93-4D09-8272-1CCBE54B077C}"/>
              </a:ext>
            </a:extLst>
          </p:cNvPr>
          <p:cNvSpPr txBox="1"/>
          <p:nvPr/>
        </p:nvSpPr>
        <p:spPr>
          <a:xfrm>
            <a:off x="6277768" y="3492633"/>
            <a:ext cx="926288" cy="4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2017s</a:t>
            </a:r>
          </a:p>
        </p:txBody>
      </p:sp>
      <p:sp>
        <p:nvSpPr>
          <p:cNvPr id="57" name="TextBox 10">
            <a:extLst>
              <a:ext uri="{FF2B5EF4-FFF2-40B4-BE49-F238E27FC236}">
                <a16:creationId xmlns:a16="http://schemas.microsoft.com/office/drawing/2014/main" id="{E617F45E-C91E-4E23-B163-291D946FA5FD}"/>
              </a:ext>
            </a:extLst>
          </p:cNvPr>
          <p:cNvSpPr txBox="1"/>
          <p:nvPr/>
        </p:nvSpPr>
        <p:spPr>
          <a:xfrm>
            <a:off x="5589251" y="2146330"/>
            <a:ext cx="242622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u="none" strike="noStrike" dirty="0">
                <a:solidFill>
                  <a:srgbClr val="FFFFFF"/>
                </a:solidFill>
                <a:latin typeface="Asap Condensed Bold"/>
              </a:rPr>
              <a:t>Contextual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1800" u="none" strike="noStrike" dirty="0">
                <a:solidFill>
                  <a:srgbClr val="FFFFFF"/>
                </a:solidFill>
                <a:latin typeface="Asap Condensed Bold"/>
              </a:rPr>
              <a:t>understanding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A9959AFA-2C43-588A-C7F9-C15D43079B3D}"/>
              </a:ext>
            </a:extLst>
          </p:cNvPr>
          <p:cNvSpPr txBox="1"/>
          <p:nvPr/>
        </p:nvSpPr>
        <p:spPr>
          <a:xfrm>
            <a:off x="7361930" y="4827296"/>
            <a:ext cx="242622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u="none" strike="noStrike" dirty="0">
                <a:solidFill>
                  <a:srgbClr val="FFFFFF"/>
                </a:solidFill>
                <a:latin typeface="Asap Condensed Bold"/>
              </a:rPr>
              <a:t>BERT &amp; GPT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Asap Condensed Bold"/>
              </a:rPr>
              <a:t>Human language generation</a:t>
            </a:r>
            <a:endParaRPr lang="en-US" sz="18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B77479D-57A6-D1C9-6075-73FEB9700B81}"/>
              </a:ext>
            </a:extLst>
          </p:cNvPr>
          <p:cNvGrpSpPr/>
          <p:nvPr/>
        </p:nvGrpSpPr>
        <p:grpSpPr>
          <a:xfrm rot="10800000">
            <a:off x="8513591" y="4030862"/>
            <a:ext cx="122900" cy="722626"/>
            <a:chOff x="4159169" y="4963320"/>
            <a:chExt cx="145122" cy="1091792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D7DC6B6-86D1-DD75-1A40-1E3646936C09}"/>
                </a:ext>
              </a:extLst>
            </p:cNvPr>
            <p:cNvCxnSpPr/>
            <p:nvPr/>
          </p:nvCxnSpPr>
          <p:spPr>
            <a:xfrm>
              <a:off x="4231730" y="4963320"/>
              <a:ext cx="0" cy="980280"/>
            </a:xfrm>
            <a:prstGeom prst="line">
              <a:avLst/>
            </a:prstGeom>
            <a:ln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89075A5-2905-2E60-D097-90278B9C42F3}"/>
                </a:ext>
              </a:extLst>
            </p:cNvPr>
            <p:cNvSpPr/>
            <p:nvPr/>
          </p:nvSpPr>
          <p:spPr bwMode="auto">
            <a:xfrm>
              <a:off x="4159169" y="5899509"/>
              <a:ext cx="145122" cy="15560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2" name="TextBox 10">
            <a:extLst>
              <a:ext uri="{FF2B5EF4-FFF2-40B4-BE49-F238E27FC236}">
                <a16:creationId xmlns:a16="http://schemas.microsoft.com/office/drawing/2014/main" id="{A7F67832-0BCD-D03F-3407-F22C63A51F83}"/>
              </a:ext>
            </a:extLst>
          </p:cNvPr>
          <p:cNvSpPr txBox="1"/>
          <p:nvPr/>
        </p:nvSpPr>
        <p:spPr>
          <a:xfrm>
            <a:off x="8111896" y="3481161"/>
            <a:ext cx="926288" cy="4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2019</a:t>
            </a:r>
          </a:p>
        </p:txBody>
      </p:sp>
      <p:sp>
        <p:nvSpPr>
          <p:cNvPr id="63" name="TextBox 10">
            <a:extLst>
              <a:ext uri="{FF2B5EF4-FFF2-40B4-BE49-F238E27FC236}">
                <a16:creationId xmlns:a16="http://schemas.microsoft.com/office/drawing/2014/main" id="{1748D894-FDFA-8510-A556-07CA8F284DD9}"/>
              </a:ext>
            </a:extLst>
          </p:cNvPr>
          <p:cNvSpPr txBox="1"/>
          <p:nvPr/>
        </p:nvSpPr>
        <p:spPr>
          <a:xfrm>
            <a:off x="9913355" y="3481161"/>
            <a:ext cx="926288" cy="4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2020s</a:t>
            </a:r>
          </a:p>
        </p:txBody>
      </p:sp>
      <p:sp>
        <p:nvSpPr>
          <p:cNvPr id="64" name="TextBox 10">
            <a:extLst>
              <a:ext uri="{FF2B5EF4-FFF2-40B4-BE49-F238E27FC236}">
                <a16:creationId xmlns:a16="http://schemas.microsoft.com/office/drawing/2014/main" id="{606C617B-5A4E-69DC-D4BE-954B7F2FF1A3}"/>
              </a:ext>
            </a:extLst>
          </p:cNvPr>
          <p:cNvSpPr txBox="1"/>
          <p:nvPr/>
        </p:nvSpPr>
        <p:spPr>
          <a:xfrm>
            <a:off x="9016539" y="2130729"/>
            <a:ext cx="242622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u="none" strike="noStrike" dirty="0">
                <a:solidFill>
                  <a:srgbClr val="FFFFFF"/>
                </a:solidFill>
                <a:latin typeface="Asap Condensed Bold"/>
              </a:rPr>
              <a:t>LLMs &amp; Scaling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1800" u="none" strike="noStrike" dirty="0">
                <a:solidFill>
                  <a:srgbClr val="FFFFFF"/>
                </a:solidFill>
                <a:latin typeface="Asap Condensed Bold"/>
              </a:rPr>
              <a:t>human-like data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2F2FA8-132E-3C5B-6F55-F9978FA1936E}"/>
              </a:ext>
            </a:extLst>
          </p:cNvPr>
          <p:cNvGrpSpPr/>
          <p:nvPr/>
        </p:nvGrpSpPr>
        <p:grpSpPr>
          <a:xfrm>
            <a:off x="10258972" y="2816909"/>
            <a:ext cx="122900" cy="722626"/>
            <a:chOff x="4159169" y="4963320"/>
            <a:chExt cx="145122" cy="1091792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119889E-A770-EAA2-9D50-4A5951F17F98}"/>
                </a:ext>
              </a:extLst>
            </p:cNvPr>
            <p:cNvCxnSpPr/>
            <p:nvPr/>
          </p:nvCxnSpPr>
          <p:spPr>
            <a:xfrm>
              <a:off x="4231730" y="4963320"/>
              <a:ext cx="0" cy="980280"/>
            </a:xfrm>
            <a:prstGeom prst="line">
              <a:avLst/>
            </a:prstGeom>
            <a:ln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7474794-B100-9AA5-90C6-AA6DE64CC463}"/>
                </a:ext>
              </a:extLst>
            </p:cNvPr>
            <p:cNvSpPr/>
            <p:nvPr/>
          </p:nvSpPr>
          <p:spPr bwMode="auto">
            <a:xfrm>
              <a:off x="4159169" y="5899509"/>
              <a:ext cx="145122" cy="15560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8" name="TextBox 10">
            <a:extLst>
              <a:ext uri="{FF2B5EF4-FFF2-40B4-BE49-F238E27FC236}">
                <a16:creationId xmlns:a16="http://schemas.microsoft.com/office/drawing/2014/main" id="{ECCE79F7-F0EE-6BA8-25E1-12359A0A1023}"/>
              </a:ext>
            </a:extLst>
          </p:cNvPr>
          <p:cNvSpPr txBox="1"/>
          <p:nvPr/>
        </p:nvSpPr>
        <p:spPr>
          <a:xfrm>
            <a:off x="11484755" y="3585157"/>
            <a:ext cx="1941394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u="none" strike="noStrike" dirty="0">
                <a:solidFill>
                  <a:srgbClr val="FFFFFF"/>
                </a:solidFill>
                <a:latin typeface="Asap Condensed Bold"/>
              </a:rPr>
              <a:t>2024 &amp; beyond !!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A1FC14-FEAB-2A41-573B-6330D0D6E460}"/>
              </a:ext>
            </a:extLst>
          </p:cNvPr>
          <p:cNvGrpSpPr/>
          <p:nvPr/>
        </p:nvGrpSpPr>
        <p:grpSpPr>
          <a:xfrm>
            <a:off x="707794" y="3544128"/>
            <a:ext cx="10231080" cy="486734"/>
            <a:chOff x="707794" y="3544128"/>
            <a:chExt cx="10231080" cy="48673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7BA65F1-D97D-BF87-9563-4B10564DBB24}"/>
                </a:ext>
              </a:extLst>
            </p:cNvPr>
            <p:cNvSpPr/>
            <p:nvPr/>
          </p:nvSpPr>
          <p:spPr bwMode="auto">
            <a:xfrm>
              <a:off x="707794" y="3544128"/>
              <a:ext cx="1148576" cy="4867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0367FAD-9FFD-5587-9953-B7819D23D35A}"/>
                </a:ext>
              </a:extLst>
            </p:cNvPr>
            <p:cNvSpPr/>
            <p:nvPr/>
          </p:nvSpPr>
          <p:spPr bwMode="auto">
            <a:xfrm>
              <a:off x="2452808" y="3544128"/>
              <a:ext cx="1148576" cy="4867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F51CC2D-8647-0668-283F-37F97DFAA414}"/>
                </a:ext>
              </a:extLst>
            </p:cNvPr>
            <p:cNvSpPr/>
            <p:nvPr/>
          </p:nvSpPr>
          <p:spPr bwMode="auto">
            <a:xfrm>
              <a:off x="4231730" y="3544128"/>
              <a:ext cx="1148576" cy="4867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24D59D-E714-8E30-AABA-8CA0EF064452}"/>
                </a:ext>
              </a:extLst>
            </p:cNvPr>
            <p:cNvSpPr/>
            <p:nvPr/>
          </p:nvSpPr>
          <p:spPr bwMode="auto">
            <a:xfrm>
              <a:off x="6166624" y="3544128"/>
              <a:ext cx="1148576" cy="4867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19AFA98-0AA7-B6D5-A34F-A0452939A3BE}"/>
                </a:ext>
              </a:extLst>
            </p:cNvPr>
            <p:cNvSpPr/>
            <p:nvPr/>
          </p:nvSpPr>
          <p:spPr bwMode="auto">
            <a:xfrm>
              <a:off x="7978461" y="3544128"/>
              <a:ext cx="1148576" cy="4867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F2B064E-39A6-59D0-4C6A-755D767A392B}"/>
                </a:ext>
              </a:extLst>
            </p:cNvPr>
            <p:cNvSpPr/>
            <p:nvPr/>
          </p:nvSpPr>
          <p:spPr bwMode="auto">
            <a:xfrm>
              <a:off x="9790298" y="3544128"/>
              <a:ext cx="1148576" cy="4867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A07CE99-B920-0FA5-FEAD-30FBC999F6B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1856370" y="3787495"/>
              <a:ext cx="596438" cy="0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19DC8E-FA7C-89C8-EB3F-9B19FFCA2447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V="1">
              <a:off x="3601384" y="3787495"/>
              <a:ext cx="630346" cy="3515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4BDB7-8DCC-E161-16FA-5932D2683901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380306" y="3787495"/>
              <a:ext cx="786318" cy="0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3AEECE8-003F-69D6-785F-056007DB6B2B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7315200" y="3787495"/>
              <a:ext cx="663261" cy="0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577B784-1B45-6AE0-77D0-48FE643D278B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flipV="1">
              <a:off x="9127037" y="3787495"/>
              <a:ext cx="663261" cy="8577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865BE03-AAB5-70C0-187E-48464758D8AB}"/>
              </a:ext>
            </a:extLst>
          </p:cNvPr>
          <p:cNvCxnSpPr>
            <a:cxnSpLocks/>
          </p:cNvCxnSpPr>
          <p:nvPr/>
        </p:nvCxnSpPr>
        <p:spPr>
          <a:xfrm>
            <a:off x="10938874" y="3723657"/>
            <a:ext cx="596438" cy="0"/>
          </a:xfrm>
          <a:prstGeom prst="line">
            <a:avLst/>
          </a:prstGeom>
          <a:ln w="1905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">
            <a:extLst>
              <a:ext uri="{FF2B5EF4-FFF2-40B4-BE49-F238E27FC236}">
                <a16:creationId xmlns:a16="http://schemas.microsoft.com/office/drawing/2014/main" id="{79B12123-31A0-0461-D29C-ADF4EC39AC6E}"/>
              </a:ext>
            </a:extLst>
          </p:cNvPr>
          <p:cNvSpPr txBox="1"/>
          <p:nvPr/>
        </p:nvSpPr>
        <p:spPr>
          <a:xfrm>
            <a:off x="374640" y="3646548"/>
            <a:ext cx="17986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1960s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57179F3C-B971-B995-E20B-B8B43BCD8A90}"/>
              </a:ext>
            </a:extLst>
          </p:cNvPr>
          <p:cNvSpPr txBox="1"/>
          <p:nvPr/>
        </p:nvSpPr>
        <p:spPr>
          <a:xfrm>
            <a:off x="2101406" y="3630811"/>
            <a:ext cx="17986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1990s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2418FD9A-E500-01DF-11B9-350DC3BE19A6}"/>
              </a:ext>
            </a:extLst>
          </p:cNvPr>
          <p:cNvSpPr txBox="1"/>
          <p:nvPr/>
        </p:nvSpPr>
        <p:spPr>
          <a:xfrm>
            <a:off x="3928984" y="3630810"/>
            <a:ext cx="17986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2005s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100BEE6A-5DB9-A661-B2A3-48E80493F301}"/>
              </a:ext>
            </a:extLst>
          </p:cNvPr>
          <p:cNvSpPr txBox="1"/>
          <p:nvPr/>
        </p:nvSpPr>
        <p:spPr>
          <a:xfrm>
            <a:off x="5861113" y="3630809"/>
            <a:ext cx="17986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2017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3366568E-D8F1-600B-CD11-526385C1C4D5}"/>
              </a:ext>
            </a:extLst>
          </p:cNvPr>
          <p:cNvSpPr txBox="1"/>
          <p:nvPr/>
        </p:nvSpPr>
        <p:spPr>
          <a:xfrm>
            <a:off x="7635631" y="3630808"/>
            <a:ext cx="17986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2019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D4DCF6A1-DAC3-90E5-71B6-6DCEF4C307BB}"/>
              </a:ext>
            </a:extLst>
          </p:cNvPr>
          <p:cNvSpPr txBox="1"/>
          <p:nvPr/>
        </p:nvSpPr>
        <p:spPr>
          <a:xfrm>
            <a:off x="9476033" y="3642186"/>
            <a:ext cx="17986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u="none" strike="noStrike" dirty="0">
                <a:latin typeface="Asap Condensed Bold"/>
              </a:rPr>
              <a:t>2020s</a:t>
            </a:r>
          </a:p>
        </p:txBody>
      </p:sp>
    </p:spTree>
    <p:extLst>
      <p:ext uri="{BB962C8B-B14F-4D97-AF65-F5344CB8AC3E}">
        <p14:creationId xmlns:p14="http://schemas.microsoft.com/office/powerpoint/2010/main" val="340380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02031" y="565550"/>
            <a:ext cx="752361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LET’S GET INTO NLP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1251C165-3FD4-4540-F1E7-5DC9C5E9E9CB}"/>
              </a:ext>
            </a:extLst>
          </p:cNvPr>
          <p:cNvGrpSpPr/>
          <p:nvPr/>
        </p:nvGrpSpPr>
        <p:grpSpPr>
          <a:xfrm>
            <a:off x="4720471" y="2134975"/>
            <a:ext cx="855618" cy="228949"/>
            <a:chOff x="0" y="0"/>
            <a:chExt cx="1539457" cy="428090"/>
          </a:xfrm>
        </p:grpSpPr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E40BFC68-A5A2-4D5F-1D8C-3A6E15B5A684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335E01FE-695E-3BDF-14A8-3598A530CD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1FDBD882-5B5D-AD02-2653-B7DD3F3D409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15">
              <a:extLst>
                <a:ext uri="{FF2B5EF4-FFF2-40B4-BE49-F238E27FC236}">
                  <a16:creationId xmlns:a16="http://schemas.microsoft.com/office/drawing/2014/main" id="{8D75EEA7-2469-471D-50B4-203FCE88E214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3" name="Freeform 16">
                <a:extLst>
                  <a:ext uri="{FF2B5EF4-FFF2-40B4-BE49-F238E27FC236}">
                    <a16:creationId xmlns:a16="http://schemas.microsoft.com/office/drawing/2014/main" id="{F1820B46-1AA6-8798-B239-D6FA6F61690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7">
                <a:extLst>
                  <a:ext uri="{FF2B5EF4-FFF2-40B4-BE49-F238E27FC236}">
                    <a16:creationId xmlns:a16="http://schemas.microsoft.com/office/drawing/2014/main" id="{4981703C-3BCE-9404-7802-C91B5C65A89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B8067640-903B-D1F0-00EC-A050AED25573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1" name="Freeform 19">
                <a:extLst>
                  <a:ext uri="{FF2B5EF4-FFF2-40B4-BE49-F238E27FC236}">
                    <a16:creationId xmlns:a16="http://schemas.microsoft.com/office/drawing/2014/main" id="{8CAC2FED-FA50-7902-ED99-93731B54C34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20">
                <a:extLst>
                  <a:ext uri="{FF2B5EF4-FFF2-40B4-BE49-F238E27FC236}">
                    <a16:creationId xmlns:a16="http://schemas.microsoft.com/office/drawing/2014/main" id="{4D19940C-4A0F-44AB-A71A-CECF0BE2357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330A801-24FB-CCBF-11BF-0E91EEDCFB12}"/>
              </a:ext>
            </a:extLst>
          </p:cNvPr>
          <p:cNvSpPr/>
          <p:nvPr/>
        </p:nvSpPr>
        <p:spPr bwMode="auto">
          <a:xfrm>
            <a:off x="758827" y="1873681"/>
            <a:ext cx="5240529" cy="5116523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CF79BD-69E1-A6E4-5DFE-03B9D4A1C34C}"/>
              </a:ext>
            </a:extLst>
          </p:cNvPr>
          <p:cNvCxnSpPr>
            <a:cxnSpLocks/>
          </p:cNvCxnSpPr>
          <p:nvPr/>
        </p:nvCxnSpPr>
        <p:spPr>
          <a:xfrm>
            <a:off x="758827" y="2584438"/>
            <a:ext cx="5240529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0">
            <a:extLst>
              <a:ext uri="{FF2B5EF4-FFF2-40B4-BE49-F238E27FC236}">
                <a16:creationId xmlns:a16="http://schemas.microsoft.com/office/drawing/2014/main" id="{5CE3F4C6-8B92-5DD6-7BBF-DF21541B305E}"/>
              </a:ext>
            </a:extLst>
          </p:cNvPr>
          <p:cNvSpPr txBox="1"/>
          <p:nvPr/>
        </p:nvSpPr>
        <p:spPr>
          <a:xfrm>
            <a:off x="1114589" y="2803088"/>
            <a:ext cx="4357191" cy="3630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FFFFFF"/>
                </a:solidFill>
                <a:latin typeface="Asap Condensed Bold"/>
              </a:rPr>
              <a:t>NLP is an intersection of computer science, linguistics and machine learning</a:t>
            </a: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Asap Condensed Bold"/>
            </a:endParaRP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FFFFFF"/>
                </a:solidFill>
                <a:latin typeface="Asap Condensed Bold"/>
              </a:rPr>
              <a:t>It is all about making computers </a:t>
            </a: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understand and generate human language</a:t>
            </a:r>
            <a:endParaRPr lang="en-US" sz="24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6" y="905567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16">
            <a:extLst>
              <a:ext uri="{FF2B5EF4-FFF2-40B4-BE49-F238E27FC236}">
                <a16:creationId xmlns:a16="http://schemas.microsoft.com/office/drawing/2014/main" id="{64370239-A617-13F6-AD68-63D99349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77352" y="905567"/>
            <a:ext cx="3516220" cy="60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6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02031" y="565550"/>
            <a:ext cx="752361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THE SUBSETS !!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6" y="905567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18">
            <a:extLst>
              <a:ext uri="{FF2B5EF4-FFF2-40B4-BE49-F238E27FC236}">
                <a16:creationId xmlns:a16="http://schemas.microsoft.com/office/drawing/2014/main" id="{D624D116-5BF6-B43A-D1DB-AA0C958421F1}"/>
              </a:ext>
            </a:extLst>
          </p:cNvPr>
          <p:cNvGrpSpPr/>
          <p:nvPr/>
        </p:nvGrpSpPr>
        <p:grpSpPr>
          <a:xfrm>
            <a:off x="3629270" y="1839951"/>
            <a:ext cx="5869136" cy="5720576"/>
            <a:chOff x="0" y="0"/>
            <a:chExt cx="9331984" cy="9331984"/>
          </a:xfrm>
        </p:grpSpPr>
        <p:grpSp>
          <p:nvGrpSpPr>
            <p:cNvPr id="4" name="Group 19">
              <a:extLst>
                <a:ext uri="{FF2B5EF4-FFF2-40B4-BE49-F238E27FC236}">
                  <a16:creationId xmlns:a16="http://schemas.microsoft.com/office/drawing/2014/main" id="{C77786E4-D07A-3CDA-ED9C-733A774256F0}"/>
                </a:ext>
              </a:extLst>
            </p:cNvPr>
            <p:cNvGrpSpPr/>
            <p:nvPr/>
          </p:nvGrpSpPr>
          <p:grpSpPr>
            <a:xfrm>
              <a:off x="0" y="0"/>
              <a:ext cx="9331984" cy="9331984"/>
              <a:chOff x="0" y="0"/>
              <a:chExt cx="812800" cy="812800"/>
            </a:xfrm>
          </p:grpSpPr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B2E4BBA9-8A63-05B3-9142-56FDB15A3B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" name="TextBox 21">
                <a:extLst>
                  <a:ext uri="{FF2B5EF4-FFF2-40B4-BE49-F238E27FC236}">
                    <a16:creationId xmlns:a16="http://schemas.microsoft.com/office/drawing/2014/main" id="{D19916ED-BC4C-A8C4-7E62-ED9A5373D14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4987" tIns="84987" rIns="84987" bIns="8498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22">
              <a:extLst>
                <a:ext uri="{FF2B5EF4-FFF2-40B4-BE49-F238E27FC236}">
                  <a16:creationId xmlns:a16="http://schemas.microsoft.com/office/drawing/2014/main" id="{D56EF874-CFAD-9B67-84C0-5E463098AE67}"/>
                </a:ext>
              </a:extLst>
            </p:cNvPr>
            <p:cNvGrpSpPr/>
            <p:nvPr/>
          </p:nvGrpSpPr>
          <p:grpSpPr>
            <a:xfrm>
              <a:off x="1091100" y="2182200"/>
              <a:ext cx="7149784" cy="7149784"/>
              <a:chOff x="0" y="0"/>
              <a:chExt cx="812800" cy="812800"/>
            </a:xfrm>
          </p:grpSpPr>
          <p:sp>
            <p:nvSpPr>
              <p:cNvPr id="25" name="Freeform 23">
                <a:extLst>
                  <a:ext uri="{FF2B5EF4-FFF2-40B4-BE49-F238E27FC236}">
                    <a16:creationId xmlns:a16="http://schemas.microsoft.com/office/drawing/2014/main" id="{A89CCB25-619D-B4A7-CAD2-BCB1C87B1F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4">
                <a:extLst>
                  <a:ext uri="{FF2B5EF4-FFF2-40B4-BE49-F238E27FC236}">
                    <a16:creationId xmlns:a16="http://schemas.microsoft.com/office/drawing/2014/main" id="{3CD271B7-9770-6D95-76B9-11013A77CFB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4987" tIns="84987" rIns="84987" bIns="8498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25">
              <a:extLst>
                <a:ext uri="{FF2B5EF4-FFF2-40B4-BE49-F238E27FC236}">
                  <a16:creationId xmlns:a16="http://schemas.microsoft.com/office/drawing/2014/main" id="{2F222D70-B8F9-CA4C-B1EB-536CA520ECE0}"/>
                </a:ext>
              </a:extLst>
            </p:cNvPr>
            <p:cNvGrpSpPr/>
            <p:nvPr/>
          </p:nvGrpSpPr>
          <p:grpSpPr>
            <a:xfrm>
              <a:off x="2051788" y="4103575"/>
              <a:ext cx="5228409" cy="5228409"/>
              <a:chOff x="0" y="0"/>
              <a:chExt cx="812800" cy="812800"/>
            </a:xfrm>
          </p:grpSpPr>
          <p:sp>
            <p:nvSpPr>
              <p:cNvPr id="22" name="Freeform 26">
                <a:extLst>
                  <a:ext uri="{FF2B5EF4-FFF2-40B4-BE49-F238E27FC236}">
                    <a16:creationId xmlns:a16="http://schemas.microsoft.com/office/drawing/2014/main" id="{F2B8A024-D9FC-5830-7B19-1651AC850F0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TextBox 27">
                <a:extLst>
                  <a:ext uri="{FF2B5EF4-FFF2-40B4-BE49-F238E27FC236}">
                    <a16:creationId xmlns:a16="http://schemas.microsoft.com/office/drawing/2014/main" id="{D88812CE-EB70-3FDA-D8CD-A4F25BB098F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84987" tIns="84987" rIns="84987" bIns="8498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28">
              <a:extLst>
                <a:ext uri="{FF2B5EF4-FFF2-40B4-BE49-F238E27FC236}">
                  <a16:creationId xmlns:a16="http://schemas.microsoft.com/office/drawing/2014/main" id="{C7B0E49F-36AE-51B2-F740-C532F653F7AF}"/>
                </a:ext>
              </a:extLst>
            </p:cNvPr>
            <p:cNvSpPr txBox="1"/>
            <p:nvPr/>
          </p:nvSpPr>
          <p:spPr>
            <a:xfrm>
              <a:off x="2450859" y="847461"/>
              <a:ext cx="4430262" cy="9068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8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sap Condensed Bold"/>
                </a:rPr>
                <a:t>Artificial Intelligence</a:t>
              </a:r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5D7BCC78-831A-8199-2C46-BEBFD8456821}"/>
                </a:ext>
              </a:extLst>
            </p:cNvPr>
            <p:cNvSpPr txBox="1"/>
            <p:nvPr/>
          </p:nvSpPr>
          <p:spPr>
            <a:xfrm>
              <a:off x="2631543" y="2864916"/>
              <a:ext cx="4031185" cy="9068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8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sap Condensed Bold"/>
                </a:rPr>
                <a:t>Machine Learning </a:t>
              </a:r>
            </a:p>
          </p:txBody>
        </p:sp>
        <p:sp>
          <p:nvSpPr>
            <p:cNvPr id="21" name="TextBox 30">
              <a:extLst>
                <a:ext uri="{FF2B5EF4-FFF2-40B4-BE49-F238E27FC236}">
                  <a16:creationId xmlns:a16="http://schemas.microsoft.com/office/drawing/2014/main" id="{73F2C0DA-0423-C360-808A-00F1DC24A359}"/>
                </a:ext>
              </a:extLst>
            </p:cNvPr>
            <p:cNvSpPr txBox="1"/>
            <p:nvPr/>
          </p:nvSpPr>
          <p:spPr>
            <a:xfrm>
              <a:off x="2936988" y="6186977"/>
              <a:ext cx="3380693" cy="9068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8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sap Condensed Bold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83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02031" y="565550"/>
            <a:ext cx="752361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THE SUBSETS !!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6" y="905567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18">
            <a:extLst>
              <a:ext uri="{FF2B5EF4-FFF2-40B4-BE49-F238E27FC236}">
                <a16:creationId xmlns:a16="http://schemas.microsoft.com/office/drawing/2014/main" id="{D304BBBA-B68C-25EA-FEE8-6D2E63379414}"/>
              </a:ext>
            </a:extLst>
          </p:cNvPr>
          <p:cNvGrpSpPr/>
          <p:nvPr/>
        </p:nvGrpSpPr>
        <p:grpSpPr>
          <a:xfrm>
            <a:off x="3969783" y="1829156"/>
            <a:ext cx="5250235" cy="5158675"/>
            <a:chOff x="0" y="0"/>
            <a:chExt cx="812800" cy="789980"/>
          </a:xfrm>
        </p:grpSpPr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B40BAB17-D9BF-09A0-04DB-C029BCC34FE1}"/>
                </a:ext>
              </a:extLst>
            </p:cNvPr>
            <p:cNvSpPr/>
            <p:nvPr/>
          </p:nvSpPr>
          <p:spPr>
            <a:xfrm>
              <a:off x="0" y="0"/>
              <a:ext cx="812800" cy="789979"/>
            </a:xfrm>
            <a:custGeom>
              <a:avLst/>
              <a:gdLst/>
              <a:ahLst/>
              <a:cxnLst/>
              <a:rect l="l" t="t" r="r" b="b"/>
              <a:pathLst>
                <a:path w="812800" h="789979">
                  <a:moveTo>
                    <a:pt x="406400" y="0"/>
                  </a:moveTo>
                  <a:cubicBezTo>
                    <a:pt x="181951" y="0"/>
                    <a:pt x="0" y="176843"/>
                    <a:pt x="0" y="394990"/>
                  </a:cubicBezTo>
                  <a:cubicBezTo>
                    <a:pt x="0" y="613137"/>
                    <a:pt x="181951" y="789979"/>
                    <a:pt x="406400" y="789979"/>
                  </a:cubicBezTo>
                  <a:cubicBezTo>
                    <a:pt x="630849" y="789979"/>
                    <a:pt x="812800" y="613137"/>
                    <a:pt x="812800" y="394990"/>
                  </a:cubicBezTo>
                  <a:cubicBezTo>
                    <a:pt x="812800" y="1768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0680EA66-5E1A-00E2-7273-DCD354483A0C}"/>
                </a:ext>
              </a:extLst>
            </p:cNvPr>
            <p:cNvSpPr txBox="1"/>
            <p:nvPr/>
          </p:nvSpPr>
          <p:spPr>
            <a:xfrm>
              <a:off x="76200" y="35961"/>
              <a:ext cx="660400" cy="679958"/>
            </a:xfrm>
            <a:prstGeom prst="rect">
              <a:avLst/>
            </a:prstGeom>
          </p:spPr>
          <p:txBody>
            <a:bodyPr lIns="84987" tIns="84987" rIns="84987" bIns="8498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21">
            <a:extLst>
              <a:ext uri="{FF2B5EF4-FFF2-40B4-BE49-F238E27FC236}">
                <a16:creationId xmlns:a16="http://schemas.microsoft.com/office/drawing/2014/main" id="{464C4593-1D4B-3243-7B52-A786E607F53F}"/>
              </a:ext>
            </a:extLst>
          </p:cNvPr>
          <p:cNvGrpSpPr/>
          <p:nvPr/>
        </p:nvGrpSpPr>
        <p:grpSpPr>
          <a:xfrm>
            <a:off x="5243082" y="2305018"/>
            <a:ext cx="3976936" cy="4095426"/>
            <a:chOff x="0" y="0"/>
            <a:chExt cx="812800" cy="812800"/>
          </a:xfrm>
        </p:grpSpPr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C5E446B2-297A-5F6E-3028-16A1CDBB03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3">
              <a:extLst>
                <a:ext uri="{FF2B5EF4-FFF2-40B4-BE49-F238E27FC236}">
                  <a16:creationId xmlns:a16="http://schemas.microsoft.com/office/drawing/2014/main" id="{704B0224-F06F-5790-AC2F-04D1BE8BB57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4987" tIns="84987" rIns="84987" bIns="8498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24">
            <a:extLst>
              <a:ext uri="{FF2B5EF4-FFF2-40B4-BE49-F238E27FC236}">
                <a16:creationId xmlns:a16="http://schemas.microsoft.com/office/drawing/2014/main" id="{7C16A40D-81F0-86AF-9124-62724B8AD3B2}"/>
              </a:ext>
            </a:extLst>
          </p:cNvPr>
          <p:cNvGrpSpPr/>
          <p:nvPr/>
        </p:nvGrpSpPr>
        <p:grpSpPr>
          <a:xfrm>
            <a:off x="5243082" y="3228736"/>
            <a:ext cx="2273453" cy="2216005"/>
            <a:chOff x="0" y="0"/>
            <a:chExt cx="812800" cy="812800"/>
          </a:xfrm>
        </p:grpSpPr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F73A72F2-61DB-41DD-A78E-0B62D3B7FD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26">
              <a:extLst>
                <a:ext uri="{FF2B5EF4-FFF2-40B4-BE49-F238E27FC236}">
                  <a16:creationId xmlns:a16="http://schemas.microsoft.com/office/drawing/2014/main" id="{84C53996-D3BE-1D04-8F40-35E817199E4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4987" tIns="84987" rIns="84987" bIns="8498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31">
            <a:extLst>
              <a:ext uri="{FF2B5EF4-FFF2-40B4-BE49-F238E27FC236}">
                <a16:creationId xmlns:a16="http://schemas.microsoft.com/office/drawing/2014/main" id="{D8ECE0F4-1891-569E-9154-371EFBDC5869}"/>
              </a:ext>
            </a:extLst>
          </p:cNvPr>
          <p:cNvGrpSpPr/>
          <p:nvPr/>
        </p:nvGrpSpPr>
        <p:grpSpPr>
          <a:xfrm>
            <a:off x="4309467" y="3453618"/>
            <a:ext cx="1847181" cy="1904380"/>
            <a:chOff x="0" y="0"/>
            <a:chExt cx="812800" cy="812800"/>
          </a:xfrm>
        </p:grpSpPr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32228A86-1FE3-3BEC-41E3-43F8EE35F0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40784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3">
              <a:extLst>
                <a:ext uri="{FF2B5EF4-FFF2-40B4-BE49-F238E27FC236}">
                  <a16:creationId xmlns:a16="http://schemas.microsoft.com/office/drawing/2014/main" id="{450D41AC-7E5E-6EF1-6A1F-FFA01439FC3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4987" tIns="84987" rIns="84987" bIns="8498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29">
            <a:extLst>
              <a:ext uri="{FF2B5EF4-FFF2-40B4-BE49-F238E27FC236}">
                <a16:creationId xmlns:a16="http://schemas.microsoft.com/office/drawing/2014/main" id="{45183912-B903-D570-900D-DC0302F44297}"/>
              </a:ext>
            </a:extLst>
          </p:cNvPr>
          <p:cNvSpPr txBox="1"/>
          <p:nvPr/>
        </p:nvSpPr>
        <p:spPr>
          <a:xfrm>
            <a:off x="4750295" y="2480842"/>
            <a:ext cx="910078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8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Asap Condensed Bold"/>
              </a:rPr>
              <a:t>AI</a:t>
            </a: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D8F88877-9842-98C2-EB00-4971B1C3FC56}"/>
              </a:ext>
            </a:extLst>
          </p:cNvPr>
          <p:cNvSpPr txBox="1"/>
          <p:nvPr/>
        </p:nvSpPr>
        <p:spPr>
          <a:xfrm>
            <a:off x="8030867" y="3978782"/>
            <a:ext cx="910078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8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Asap Condensed Bold"/>
              </a:rPr>
              <a:t>ML</a:t>
            </a: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74E484EF-2DA2-C429-CF32-37596950D574}"/>
              </a:ext>
            </a:extLst>
          </p:cNvPr>
          <p:cNvSpPr txBox="1"/>
          <p:nvPr/>
        </p:nvSpPr>
        <p:spPr>
          <a:xfrm>
            <a:off x="6257986" y="4001349"/>
            <a:ext cx="910078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8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Asap Condensed Bold"/>
              </a:rPr>
              <a:t>DL</a:t>
            </a:r>
          </a:p>
        </p:txBody>
      </p:sp>
      <p:sp>
        <p:nvSpPr>
          <p:cNvPr id="34" name="TextBox 29">
            <a:extLst>
              <a:ext uri="{FF2B5EF4-FFF2-40B4-BE49-F238E27FC236}">
                <a16:creationId xmlns:a16="http://schemas.microsoft.com/office/drawing/2014/main" id="{E905A645-70F3-0FB3-DE7F-31D7D0A36C1A}"/>
              </a:ext>
            </a:extLst>
          </p:cNvPr>
          <p:cNvSpPr txBox="1"/>
          <p:nvPr/>
        </p:nvSpPr>
        <p:spPr>
          <a:xfrm>
            <a:off x="4396958" y="3978783"/>
            <a:ext cx="910078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8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Asap Condensed Bold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520329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02031" y="565550"/>
            <a:ext cx="752361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6" y="905567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194" name="Picture 2" descr="Her Official Trailer #1 (2013) - Joaquin Phoenix, Scarlett Johansson Movie  HD on Make a GIF">
            <a:extLst>
              <a:ext uri="{FF2B5EF4-FFF2-40B4-BE49-F238E27FC236}">
                <a16:creationId xmlns:a16="http://schemas.microsoft.com/office/drawing/2014/main" id="{B1280908-3B3B-FD25-DAF0-45D7F50D0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031" y="2008148"/>
            <a:ext cx="8262584" cy="444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057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02031" y="565550"/>
            <a:ext cx="752361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1251C165-3FD4-4540-F1E7-5DC9C5E9E9CB}"/>
              </a:ext>
            </a:extLst>
          </p:cNvPr>
          <p:cNvGrpSpPr/>
          <p:nvPr/>
        </p:nvGrpSpPr>
        <p:grpSpPr>
          <a:xfrm>
            <a:off x="4746545" y="2090561"/>
            <a:ext cx="829544" cy="273364"/>
            <a:chOff x="0" y="0"/>
            <a:chExt cx="1539457" cy="428090"/>
          </a:xfrm>
        </p:grpSpPr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E40BFC68-A5A2-4D5F-1D8C-3A6E15B5A684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335E01FE-695E-3BDF-14A8-3598A530CD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1FDBD882-5B5D-AD02-2653-B7DD3F3D409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15">
              <a:extLst>
                <a:ext uri="{FF2B5EF4-FFF2-40B4-BE49-F238E27FC236}">
                  <a16:creationId xmlns:a16="http://schemas.microsoft.com/office/drawing/2014/main" id="{8D75EEA7-2469-471D-50B4-203FCE88E214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3" name="Freeform 16">
                <a:extLst>
                  <a:ext uri="{FF2B5EF4-FFF2-40B4-BE49-F238E27FC236}">
                    <a16:creationId xmlns:a16="http://schemas.microsoft.com/office/drawing/2014/main" id="{F1820B46-1AA6-8798-B239-D6FA6F61690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7">
                <a:extLst>
                  <a:ext uri="{FF2B5EF4-FFF2-40B4-BE49-F238E27FC236}">
                    <a16:creationId xmlns:a16="http://schemas.microsoft.com/office/drawing/2014/main" id="{4981703C-3BCE-9404-7802-C91B5C65A89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B8067640-903B-D1F0-00EC-A050AED25573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1" name="Freeform 19">
                <a:extLst>
                  <a:ext uri="{FF2B5EF4-FFF2-40B4-BE49-F238E27FC236}">
                    <a16:creationId xmlns:a16="http://schemas.microsoft.com/office/drawing/2014/main" id="{8CAC2FED-FA50-7902-ED99-93731B54C34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20">
                <a:extLst>
                  <a:ext uri="{FF2B5EF4-FFF2-40B4-BE49-F238E27FC236}">
                    <a16:creationId xmlns:a16="http://schemas.microsoft.com/office/drawing/2014/main" id="{4D19940C-4A0F-44AB-A71A-CECF0BE2357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330A801-24FB-CCBF-11BF-0E91EEDCFB12}"/>
              </a:ext>
            </a:extLst>
          </p:cNvPr>
          <p:cNvSpPr/>
          <p:nvPr/>
        </p:nvSpPr>
        <p:spPr bwMode="auto">
          <a:xfrm>
            <a:off x="758827" y="1873681"/>
            <a:ext cx="5240529" cy="5116523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CF79BD-69E1-A6E4-5DFE-03B9D4A1C34C}"/>
              </a:ext>
            </a:extLst>
          </p:cNvPr>
          <p:cNvCxnSpPr>
            <a:cxnSpLocks/>
          </p:cNvCxnSpPr>
          <p:nvPr/>
        </p:nvCxnSpPr>
        <p:spPr>
          <a:xfrm>
            <a:off x="758827" y="2584438"/>
            <a:ext cx="5240529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0">
            <a:extLst>
              <a:ext uri="{FF2B5EF4-FFF2-40B4-BE49-F238E27FC236}">
                <a16:creationId xmlns:a16="http://schemas.microsoft.com/office/drawing/2014/main" id="{5CE3F4C6-8B92-5DD6-7BBF-DF21541B305E}"/>
              </a:ext>
            </a:extLst>
          </p:cNvPr>
          <p:cNvSpPr txBox="1"/>
          <p:nvPr/>
        </p:nvSpPr>
        <p:spPr>
          <a:xfrm>
            <a:off x="959278" y="2911571"/>
            <a:ext cx="4839625" cy="3630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FFFFFF"/>
                </a:solidFill>
                <a:latin typeface="Asap Condensed Bold"/>
              </a:rPr>
              <a:t>How computers understand text?</a:t>
            </a: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Asap Condensed Bold"/>
            </a:endParaRP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Assume you have a text. Let’s see how to break it down to train a model !!</a:t>
            </a: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Asap Condensed Bold"/>
            </a:endParaRP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TEXT: “Welcome to Global Azure 2024”</a:t>
            </a: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6" y="905567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16">
            <a:extLst>
              <a:ext uri="{FF2B5EF4-FFF2-40B4-BE49-F238E27FC236}">
                <a16:creationId xmlns:a16="http://schemas.microsoft.com/office/drawing/2014/main" id="{64370239-A617-13F6-AD68-63D99349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77352" y="905567"/>
            <a:ext cx="3516220" cy="60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57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073881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TEXT PRE-PROCESSING - 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FD24583F-E00A-F2A7-7B9D-E6DEEF0FB091}"/>
              </a:ext>
            </a:extLst>
          </p:cNvPr>
          <p:cNvGrpSpPr/>
          <p:nvPr/>
        </p:nvGrpSpPr>
        <p:grpSpPr>
          <a:xfrm>
            <a:off x="14087753" y="1756533"/>
            <a:ext cx="824761" cy="827905"/>
            <a:chOff x="0" y="0"/>
            <a:chExt cx="812800" cy="812800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BF07B04-AB4E-CE84-A3DC-362C5F084E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A08E3FCB-7F99-80F7-E852-B6879DB398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31304D-A9C3-5B65-17B2-7EA4C2172201}"/>
              </a:ext>
            </a:extLst>
          </p:cNvPr>
          <p:cNvGrpSpPr/>
          <p:nvPr/>
        </p:nvGrpSpPr>
        <p:grpSpPr>
          <a:xfrm>
            <a:off x="849636" y="2436347"/>
            <a:ext cx="2832144" cy="1762506"/>
            <a:chOff x="678252" y="2530715"/>
            <a:chExt cx="2832144" cy="17625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330A801-24FB-CCBF-11BF-0E91EEDCFB12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CF79BD-69E1-A6E4-5DFE-03B9D4A1C34C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2154280F-35DC-455C-9BA2-20DAE2538B8C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TOKENIZATION</a:t>
              </a: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E55DA503-0045-363F-36FC-4EB570558EAB}"/>
                </a:ext>
              </a:extLst>
            </p:cNvPr>
            <p:cNvSpPr txBox="1"/>
            <p:nvPr/>
          </p:nvSpPr>
          <p:spPr>
            <a:xfrm>
              <a:off x="881211" y="3146413"/>
              <a:ext cx="2426221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u="none" strike="noStrike" dirty="0">
                  <a:solidFill>
                    <a:srgbClr val="FFFFFF"/>
                  </a:solidFill>
                  <a:latin typeface="Asap Condensed Bold"/>
                </a:rPr>
                <a:t>Breaks the raw text into words, sentences called tokens</a:t>
              </a:r>
            </a:p>
          </p:txBody>
        </p:sp>
      </p:grpSp>
      <p:sp>
        <p:nvSpPr>
          <p:cNvPr id="22" name="TextBox 10">
            <a:extLst>
              <a:ext uri="{FF2B5EF4-FFF2-40B4-BE49-F238E27FC236}">
                <a16:creationId xmlns:a16="http://schemas.microsoft.com/office/drawing/2014/main" id="{56688254-28F8-FC42-AB9B-FC7E97373D32}"/>
              </a:ext>
            </a:extLst>
          </p:cNvPr>
          <p:cNvSpPr txBox="1"/>
          <p:nvPr/>
        </p:nvSpPr>
        <p:spPr>
          <a:xfrm>
            <a:off x="4263037" y="5581965"/>
            <a:ext cx="242622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FFFFF"/>
                </a:solidFill>
                <a:latin typeface="Asap Condensed Bold"/>
              </a:rPr>
              <a:t>STEMMING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AFB62E-922F-166B-9B52-488EC4B96E19}"/>
              </a:ext>
            </a:extLst>
          </p:cNvPr>
          <p:cNvGrpSpPr/>
          <p:nvPr/>
        </p:nvGrpSpPr>
        <p:grpSpPr>
          <a:xfrm>
            <a:off x="4074311" y="5485332"/>
            <a:ext cx="2832143" cy="1878573"/>
            <a:chOff x="3871351" y="5555722"/>
            <a:chExt cx="2832143" cy="1878573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A6FDEC4-353F-1432-7408-D26E9AEA5A71}"/>
                </a:ext>
              </a:extLst>
            </p:cNvPr>
            <p:cNvSpPr/>
            <p:nvPr/>
          </p:nvSpPr>
          <p:spPr bwMode="auto">
            <a:xfrm>
              <a:off x="3871351" y="5555722"/>
              <a:ext cx="2832143" cy="1878573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F9B17A-243E-DAAA-A492-A7331B8FDC63}"/>
                </a:ext>
              </a:extLst>
            </p:cNvPr>
            <p:cNvCxnSpPr>
              <a:cxnSpLocks/>
            </p:cNvCxnSpPr>
            <p:nvPr/>
          </p:nvCxnSpPr>
          <p:spPr>
            <a:xfrm>
              <a:off x="3871351" y="5993645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921DB1BF-732C-7B43-3CB8-E6DCDB38D2EB}"/>
                </a:ext>
              </a:extLst>
            </p:cNvPr>
            <p:cNvSpPr txBox="1"/>
            <p:nvPr/>
          </p:nvSpPr>
          <p:spPr>
            <a:xfrm>
              <a:off x="4002531" y="6234769"/>
              <a:ext cx="2541315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Understanding the word form by simplifying it 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to the root word</a:t>
              </a:r>
              <a:endParaRPr lang="en-US" sz="20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sp>
        <p:nvSpPr>
          <p:cNvPr id="28" name="TextBox 10">
            <a:extLst>
              <a:ext uri="{FF2B5EF4-FFF2-40B4-BE49-F238E27FC236}">
                <a16:creationId xmlns:a16="http://schemas.microsoft.com/office/drawing/2014/main" id="{98872B60-1A1A-D0C6-596C-63D4266BB773}"/>
              </a:ext>
            </a:extLst>
          </p:cNvPr>
          <p:cNvSpPr txBox="1"/>
          <p:nvPr/>
        </p:nvSpPr>
        <p:spPr>
          <a:xfrm>
            <a:off x="7760479" y="2506822"/>
            <a:ext cx="242622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FFFFF"/>
                </a:solidFill>
                <a:latin typeface="Asap Condensed Bold"/>
              </a:rPr>
              <a:t>LEMMATIZING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7EDD91-FF09-748E-0797-0D20CC161DEA}"/>
              </a:ext>
            </a:extLst>
          </p:cNvPr>
          <p:cNvGrpSpPr/>
          <p:nvPr/>
        </p:nvGrpSpPr>
        <p:grpSpPr>
          <a:xfrm>
            <a:off x="7576453" y="2378313"/>
            <a:ext cx="2832143" cy="1878573"/>
            <a:chOff x="7360935" y="2378314"/>
            <a:chExt cx="2832143" cy="187857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C730B2F-7B93-14F0-E4A3-A4421ED6021C}"/>
                </a:ext>
              </a:extLst>
            </p:cNvPr>
            <p:cNvSpPr/>
            <p:nvPr/>
          </p:nvSpPr>
          <p:spPr bwMode="auto">
            <a:xfrm>
              <a:off x="7360935" y="2378314"/>
              <a:ext cx="2832143" cy="1878573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9FDB563-03A9-013B-C1BF-C4168A7C2C78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35" y="2919129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58247FFC-4DBC-37DC-2FF2-65DFFD6975A2}"/>
                </a:ext>
              </a:extLst>
            </p:cNvPr>
            <p:cNvSpPr txBox="1"/>
            <p:nvPr/>
          </p:nvSpPr>
          <p:spPr>
            <a:xfrm>
              <a:off x="7544961" y="3069806"/>
              <a:ext cx="2426221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u="none" strike="noStrike" dirty="0">
                  <a:solidFill>
                    <a:srgbClr val="FFFFFF"/>
                  </a:solidFill>
                  <a:latin typeface="Asap Condensed Bold"/>
                </a:rPr>
                <a:t>Reduces the word to its base or canonical form called lemma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1FBA40-5521-3A1A-4BDD-A58C85041066}"/>
              </a:ext>
            </a:extLst>
          </p:cNvPr>
          <p:cNvGrpSpPr/>
          <p:nvPr/>
        </p:nvGrpSpPr>
        <p:grpSpPr>
          <a:xfrm>
            <a:off x="10796374" y="5279526"/>
            <a:ext cx="2832143" cy="1878573"/>
            <a:chOff x="10796374" y="5339299"/>
            <a:chExt cx="2832143" cy="187857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AE46298-BD69-521E-8E90-6F1824F48A46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374" y="5828071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57497A5-4CB4-CA00-A75C-5F4138DEF1FE}"/>
                </a:ext>
              </a:extLst>
            </p:cNvPr>
            <p:cNvGrpSpPr/>
            <p:nvPr/>
          </p:nvGrpSpPr>
          <p:grpSpPr>
            <a:xfrm>
              <a:off x="10796374" y="5339299"/>
              <a:ext cx="2832143" cy="1878573"/>
              <a:chOff x="10796374" y="5339299"/>
              <a:chExt cx="2832143" cy="1878573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F912E87F-42A7-7A82-5918-72AE8885953D}"/>
                  </a:ext>
                </a:extLst>
              </p:cNvPr>
              <p:cNvSpPr/>
              <p:nvPr/>
            </p:nvSpPr>
            <p:spPr bwMode="auto">
              <a:xfrm>
                <a:off x="10796374" y="5339299"/>
                <a:ext cx="2832143" cy="1878573"/>
              </a:xfrm>
              <a:prstGeom prst="roundRect">
                <a:avLst/>
              </a:prstGeom>
              <a:noFill/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DDE7E6DA-DC57-DAFF-F4CC-9C0E86C7CBCB}"/>
                  </a:ext>
                </a:extLst>
              </p:cNvPr>
              <p:cNvSpPr txBox="1"/>
              <p:nvPr/>
            </p:nvSpPr>
            <p:spPr>
              <a:xfrm>
                <a:off x="10999334" y="5428950"/>
                <a:ext cx="2426221" cy="3077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sz="2000" b="1" u="none" strike="noStrike" dirty="0">
                    <a:solidFill>
                      <a:srgbClr val="FFFFFF"/>
                    </a:solidFill>
                    <a:latin typeface="Asap Condensed Bold"/>
                  </a:rPr>
                  <a:t>STOP WORDS</a:t>
                </a:r>
              </a:p>
            </p:txBody>
          </p:sp>
        </p:grp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7C9A6086-208E-E684-BE0C-8DD07E13B5D5}"/>
                </a:ext>
              </a:extLst>
            </p:cNvPr>
            <p:cNvSpPr txBox="1"/>
            <p:nvPr/>
          </p:nvSpPr>
          <p:spPr>
            <a:xfrm>
              <a:off x="10938124" y="6022727"/>
              <a:ext cx="2541315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u="none" strike="noStrike" dirty="0">
                  <a:solidFill>
                    <a:srgbClr val="FFFFFF"/>
                  </a:solidFill>
                  <a:latin typeface="Asap Condensed Bold"/>
                </a:rPr>
                <a:t>Commonly used words that can be eliminated in a 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161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207696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TEXT PRE-PROCESSING - 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FD24583F-E00A-F2A7-7B9D-E6DEEF0FB091}"/>
              </a:ext>
            </a:extLst>
          </p:cNvPr>
          <p:cNvGrpSpPr/>
          <p:nvPr/>
        </p:nvGrpSpPr>
        <p:grpSpPr>
          <a:xfrm>
            <a:off x="14087753" y="1756533"/>
            <a:ext cx="824761" cy="827905"/>
            <a:chOff x="0" y="0"/>
            <a:chExt cx="812800" cy="812800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BF07B04-AB4E-CE84-A3DC-362C5F084E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A08E3FCB-7F99-80F7-E852-B6879DB398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124740-CCE0-A705-E381-1E571F618092}"/>
              </a:ext>
            </a:extLst>
          </p:cNvPr>
          <p:cNvSpPr txBox="1"/>
          <p:nvPr/>
        </p:nvSpPr>
        <p:spPr>
          <a:xfrm>
            <a:off x="3270094" y="2101352"/>
            <a:ext cx="8271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sap Condensed Bold"/>
              </a:rPr>
              <a:t>“Welcome to Global Azure 2024. This is going be an amazing experience”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5AB9ED-11EC-4B40-4744-50F2C7EDA374}"/>
              </a:ext>
            </a:extLst>
          </p:cNvPr>
          <p:cNvSpPr/>
          <p:nvPr/>
        </p:nvSpPr>
        <p:spPr bwMode="auto">
          <a:xfrm>
            <a:off x="5620213" y="3256155"/>
            <a:ext cx="2375210" cy="613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FD48E-87BE-97ED-1436-923B4897045C}"/>
              </a:ext>
            </a:extLst>
          </p:cNvPr>
          <p:cNvSpPr txBox="1"/>
          <p:nvPr/>
        </p:nvSpPr>
        <p:spPr>
          <a:xfrm>
            <a:off x="5954285" y="3362759"/>
            <a:ext cx="18854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sap Condensed Bold"/>
              </a:rPr>
              <a:t>TOKENIZATION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0A443-CB6F-6391-A349-CE0F212B3ECF}"/>
              </a:ext>
            </a:extLst>
          </p:cNvPr>
          <p:cNvSpPr txBox="1"/>
          <p:nvPr/>
        </p:nvSpPr>
        <p:spPr>
          <a:xfrm>
            <a:off x="2712958" y="4996952"/>
            <a:ext cx="9713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sap Condensed Bold"/>
              </a:rPr>
              <a:t>[ Welcome,  to,  Global,  Azure,  2024, This,  is,  going,  be,  an,  amazing,  experience ]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A976BD-41DB-C2BE-F1F2-28895946B78F}"/>
              </a:ext>
            </a:extLst>
          </p:cNvPr>
          <p:cNvCxnSpPr>
            <a:cxnSpLocks/>
          </p:cNvCxnSpPr>
          <p:nvPr/>
        </p:nvCxnSpPr>
        <p:spPr>
          <a:xfrm>
            <a:off x="6785515" y="2501462"/>
            <a:ext cx="0" cy="682753"/>
          </a:xfrm>
          <a:prstGeom prst="straightConnector1">
            <a:avLst/>
          </a:prstGeom>
          <a:ln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07AA5A-9DCA-06C3-A098-C0010E1D6007}"/>
              </a:ext>
            </a:extLst>
          </p:cNvPr>
          <p:cNvCxnSpPr>
            <a:cxnSpLocks/>
          </p:cNvCxnSpPr>
          <p:nvPr/>
        </p:nvCxnSpPr>
        <p:spPr>
          <a:xfrm>
            <a:off x="6776220" y="3958683"/>
            <a:ext cx="0" cy="1038269"/>
          </a:xfrm>
          <a:prstGeom prst="straightConnector1">
            <a:avLst/>
          </a:prstGeom>
          <a:ln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99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207696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TEXT PRE-PROCESSING - 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FD24583F-E00A-F2A7-7B9D-E6DEEF0FB091}"/>
              </a:ext>
            </a:extLst>
          </p:cNvPr>
          <p:cNvGrpSpPr/>
          <p:nvPr/>
        </p:nvGrpSpPr>
        <p:grpSpPr>
          <a:xfrm>
            <a:off x="14087753" y="1756533"/>
            <a:ext cx="824761" cy="827905"/>
            <a:chOff x="0" y="0"/>
            <a:chExt cx="812800" cy="812800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BF07B04-AB4E-CE84-A3DC-362C5F084E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A08E3FCB-7F99-80F7-E852-B6879DB398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074" name="Picture 2" descr="Step 2: Mastering Text Preprocessing — 1 | by Gourav Didwania | GoPenAI">
            <a:extLst>
              <a:ext uri="{FF2B5EF4-FFF2-40B4-BE49-F238E27FC236}">
                <a16:creationId xmlns:a16="http://schemas.microsoft.com/office/drawing/2014/main" id="{CA057048-C312-FADD-27FA-EF1C2F52A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65" y="2123027"/>
            <a:ext cx="7175984" cy="398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CD525-F448-7060-3B61-5E9F397F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017" y="1873681"/>
            <a:ext cx="3581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9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profile image">
            <a:extLst>
              <a:ext uri="{FF2B5EF4-FFF2-40B4-BE49-F238E27FC236}">
                <a16:creationId xmlns:a16="http://schemas.microsoft.com/office/drawing/2014/main" id="{ECC152CA-48DB-4332-FA06-9BBF8A3A5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35" y="1928966"/>
            <a:ext cx="3444413" cy="34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3C12299A-3ED1-A902-4A7F-5D6FD7180CC9}"/>
              </a:ext>
            </a:extLst>
          </p:cNvPr>
          <p:cNvSpPr txBox="1"/>
          <p:nvPr/>
        </p:nvSpPr>
        <p:spPr>
          <a:xfrm>
            <a:off x="5943601" y="3551184"/>
            <a:ext cx="4910376" cy="563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FFFFFF"/>
                </a:solidFill>
                <a:latin typeface="Asap Condensed Bold"/>
              </a:rPr>
              <a:t>HEMAPRIYA 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706AAFF-0785-6910-AE7F-A11DACD0F5F1}"/>
              </a:ext>
            </a:extLst>
          </p:cNvPr>
          <p:cNvSpPr txBox="1"/>
          <p:nvPr/>
        </p:nvSpPr>
        <p:spPr>
          <a:xfrm>
            <a:off x="6302326" y="4340817"/>
            <a:ext cx="4910376" cy="49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Asap Condensed Bold"/>
              </a:rPr>
              <a:t> Data Engineer &amp; AI Enthusiast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CD12208-AA51-5B89-F9C7-E28477212C37}"/>
              </a:ext>
            </a:extLst>
          </p:cNvPr>
          <p:cNvSpPr txBox="1"/>
          <p:nvPr/>
        </p:nvSpPr>
        <p:spPr>
          <a:xfrm>
            <a:off x="6274304" y="4881865"/>
            <a:ext cx="6035039" cy="49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Asap Condensed Bold"/>
              </a:rPr>
              <a:t>WTM Ambassador &amp; GDG Organizer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E612B2D-FE32-F155-AFD9-BD271978DBBD}"/>
              </a:ext>
            </a:extLst>
          </p:cNvPr>
          <p:cNvSpPr txBox="1"/>
          <p:nvPr/>
        </p:nvSpPr>
        <p:spPr>
          <a:xfrm>
            <a:off x="6062894" y="5414131"/>
            <a:ext cx="4250788" cy="49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Asap Condensed Bold"/>
              </a:rPr>
              <a:t>Developer at the core</a:t>
            </a:r>
            <a:endParaRPr lang="en-US" sz="30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207696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TEXT PRE-PROCESSING - 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FD24583F-E00A-F2A7-7B9D-E6DEEF0FB091}"/>
              </a:ext>
            </a:extLst>
          </p:cNvPr>
          <p:cNvGrpSpPr/>
          <p:nvPr/>
        </p:nvGrpSpPr>
        <p:grpSpPr>
          <a:xfrm>
            <a:off x="14087753" y="1756533"/>
            <a:ext cx="824761" cy="827905"/>
            <a:chOff x="0" y="0"/>
            <a:chExt cx="812800" cy="812800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BF07B04-AB4E-CE84-A3DC-362C5F084E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A08E3FCB-7F99-80F7-E852-B6879DB398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1BF35F-9DB0-6C38-5E73-6AA64537F158}"/>
              </a:ext>
            </a:extLst>
          </p:cNvPr>
          <p:cNvSpPr txBox="1"/>
          <p:nvPr/>
        </p:nvSpPr>
        <p:spPr>
          <a:xfrm>
            <a:off x="2658910" y="1784179"/>
            <a:ext cx="97670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“Welcome to Global Azure 2024. This is going be an amazing experience”</a:t>
            </a:r>
            <a:endParaRPr lang="en-US" sz="25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37D929-E559-9C28-EB9D-313BAF4DD20B}"/>
              </a:ext>
            </a:extLst>
          </p:cNvPr>
          <p:cNvSpPr/>
          <p:nvPr/>
        </p:nvSpPr>
        <p:spPr bwMode="auto">
          <a:xfrm>
            <a:off x="5564457" y="3222701"/>
            <a:ext cx="2375210" cy="613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0D69C-47C9-1A71-49B9-13F755D6735E}"/>
              </a:ext>
            </a:extLst>
          </p:cNvPr>
          <p:cNvSpPr txBox="1"/>
          <p:nvPr/>
        </p:nvSpPr>
        <p:spPr>
          <a:xfrm>
            <a:off x="5954285" y="3316993"/>
            <a:ext cx="188548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STEMMING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23EB90-3936-E925-EBE2-44BB207D3414}"/>
              </a:ext>
            </a:extLst>
          </p:cNvPr>
          <p:cNvCxnSpPr>
            <a:cxnSpLocks/>
          </p:cNvCxnSpPr>
          <p:nvPr/>
        </p:nvCxnSpPr>
        <p:spPr>
          <a:xfrm>
            <a:off x="6729759" y="2243061"/>
            <a:ext cx="0" cy="856978"/>
          </a:xfrm>
          <a:prstGeom prst="straightConnector1">
            <a:avLst/>
          </a:prstGeom>
          <a:ln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6E736-0C41-AEA5-EA8B-FB67AA903B80}"/>
              </a:ext>
            </a:extLst>
          </p:cNvPr>
          <p:cNvCxnSpPr>
            <a:cxnSpLocks/>
          </p:cNvCxnSpPr>
          <p:nvPr/>
        </p:nvCxnSpPr>
        <p:spPr>
          <a:xfrm>
            <a:off x="6729759" y="3900876"/>
            <a:ext cx="0" cy="856978"/>
          </a:xfrm>
          <a:prstGeom prst="straightConnector1">
            <a:avLst/>
          </a:prstGeom>
          <a:ln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49EE0D-6C0D-696C-4D22-48E4F7B17A5D}"/>
              </a:ext>
            </a:extLst>
          </p:cNvPr>
          <p:cNvSpPr txBox="1"/>
          <p:nvPr/>
        </p:nvSpPr>
        <p:spPr>
          <a:xfrm>
            <a:off x="2917065" y="5006345"/>
            <a:ext cx="925073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“</a:t>
            </a:r>
            <a:r>
              <a:rPr lang="en-US" sz="2500" dirty="0" err="1">
                <a:solidFill>
                  <a:srgbClr val="FFFFFF"/>
                </a:solidFill>
                <a:latin typeface="Asap Condensed Bold"/>
              </a:rPr>
              <a:t>Welcom</a:t>
            </a: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to Global Azure 2024. This is go be an </a:t>
            </a:r>
            <a:r>
              <a:rPr lang="en-US" sz="2500" dirty="0" err="1">
                <a:solidFill>
                  <a:srgbClr val="FFFFFF"/>
                </a:solidFill>
                <a:latin typeface="Asap Condensed Bold"/>
              </a:rPr>
              <a:t>amaz</a:t>
            </a: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experience”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51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207696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TEXT PRE-PROCESSING - 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FD24583F-E00A-F2A7-7B9D-E6DEEF0FB091}"/>
              </a:ext>
            </a:extLst>
          </p:cNvPr>
          <p:cNvGrpSpPr/>
          <p:nvPr/>
        </p:nvGrpSpPr>
        <p:grpSpPr>
          <a:xfrm>
            <a:off x="14087753" y="1756533"/>
            <a:ext cx="824761" cy="827905"/>
            <a:chOff x="0" y="0"/>
            <a:chExt cx="812800" cy="812800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BF07B04-AB4E-CE84-A3DC-362C5F084E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A08E3FCB-7F99-80F7-E852-B6879DB398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1BF35F-9DB0-6C38-5E73-6AA64537F158}"/>
              </a:ext>
            </a:extLst>
          </p:cNvPr>
          <p:cNvSpPr txBox="1"/>
          <p:nvPr/>
        </p:nvSpPr>
        <p:spPr>
          <a:xfrm>
            <a:off x="2896077" y="1790017"/>
            <a:ext cx="983739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“Welcome to Global Azure 2024. This is going be an amazing experience”</a:t>
            </a:r>
            <a:endParaRPr lang="en-US" sz="25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37D929-E559-9C28-EB9D-313BAF4DD20B}"/>
              </a:ext>
            </a:extLst>
          </p:cNvPr>
          <p:cNvSpPr/>
          <p:nvPr/>
        </p:nvSpPr>
        <p:spPr bwMode="auto">
          <a:xfrm>
            <a:off x="5564457" y="3222701"/>
            <a:ext cx="2375210" cy="613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0D69C-47C9-1A71-49B9-13F755D6735E}"/>
              </a:ext>
            </a:extLst>
          </p:cNvPr>
          <p:cNvSpPr txBox="1"/>
          <p:nvPr/>
        </p:nvSpPr>
        <p:spPr>
          <a:xfrm>
            <a:off x="5681312" y="3309098"/>
            <a:ext cx="214149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LEMMATIZING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23EB90-3936-E925-EBE2-44BB207D3414}"/>
              </a:ext>
            </a:extLst>
          </p:cNvPr>
          <p:cNvCxnSpPr>
            <a:cxnSpLocks/>
          </p:cNvCxnSpPr>
          <p:nvPr/>
        </p:nvCxnSpPr>
        <p:spPr>
          <a:xfrm>
            <a:off x="6729759" y="2243061"/>
            <a:ext cx="0" cy="856978"/>
          </a:xfrm>
          <a:prstGeom prst="straightConnector1">
            <a:avLst/>
          </a:prstGeom>
          <a:ln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6E736-0C41-AEA5-EA8B-FB67AA903B80}"/>
              </a:ext>
            </a:extLst>
          </p:cNvPr>
          <p:cNvCxnSpPr>
            <a:cxnSpLocks/>
          </p:cNvCxnSpPr>
          <p:nvPr/>
        </p:nvCxnSpPr>
        <p:spPr>
          <a:xfrm>
            <a:off x="6729759" y="3900876"/>
            <a:ext cx="0" cy="856978"/>
          </a:xfrm>
          <a:prstGeom prst="straightConnector1">
            <a:avLst/>
          </a:prstGeom>
          <a:ln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5467B2-7C70-B43D-472B-F3C13142B35E}"/>
              </a:ext>
            </a:extLst>
          </p:cNvPr>
          <p:cNvSpPr txBox="1"/>
          <p:nvPr/>
        </p:nvSpPr>
        <p:spPr>
          <a:xfrm>
            <a:off x="2712958" y="4958572"/>
            <a:ext cx="983739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“Welcome to Global Azure 2024. This is going be an amazing experience”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704790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207696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TEXT PRE-PROCESSING - 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FD24583F-E00A-F2A7-7B9D-E6DEEF0FB091}"/>
              </a:ext>
            </a:extLst>
          </p:cNvPr>
          <p:cNvGrpSpPr/>
          <p:nvPr/>
        </p:nvGrpSpPr>
        <p:grpSpPr>
          <a:xfrm>
            <a:off x="14087753" y="1756533"/>
            <a:ext cx="824761" cy="827905"/>
            <a:chOff x="0" y="0"/>
            <a:chExt cx="812800" cy="812800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BF07B04-AB4E-CE84-A3DC-362C5F084E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A08E3FCB-7F99-80F7-E852-B6879DB398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1BF35F-9DB0-6C38-5E73-6AA64537F158}"/>
              </a:ext>
            </a:extLst>
          </p:cNvPr>
          <p:cNvSpPr txBox="1"/>
          <p:nvPr/>
        </p:nvSpPr>
        <p:spPr>
          <a:xfrm>
            <a:off x="2839960" y="1766007"/>
            <a:ext cx="98092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“Welcome to Global Azure 2024. This is going be an amazing experience”</a:t>
            </a:r>
            <a:endParaRPr lang="en-US" sz="25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37D929-E559-9C28-EB9D-313BAF4DD20B}"/>
              </a:ext>
            </a:extLst>
          </p:cNvPr>
          <p:cNvSpPr/>
          <p:nvPr/>
        </p:nvSpPr>
        <p:spPr bwMode="auto">
          <a:xfrm>
            <a:off x="5564457" y="3222701"/>
            <a:ext cx="2375210" cy="613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0D69C-47C9-1A71-49B9-13F755D6735E}"/>
              </a:ext>
            </a:extLst>
          </p:cNvPr>
          <p:cNvSpPr txBox="1"/>
          <p:nvPr/>
        </p:nvSpPr>
        <p:spPr>
          <a:xfrm>
            <a:off x="5774224" y="3316993"/>
            <a:ext cx="214149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STOP WORDS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23EB90-3936-E925-EBE2-44BB207D3414}"/>
              </a:ext>
            </a:extLst>
          </p:cNvPr>
          <p:cNvCxnSpPr>
            <a:cxnSpLocks/>
          </p:cNvCxnSpPr>
          <p:nvPr/>
        </p:nvCxnSpPr>
        <p:spPr>
          <a:xfrm>
            <a:off x="6729759" y="2243061"/>
            <a:ext cx="0" cy="856978"/>
          </a:xfrm>
          <a:prstGeom prst="straightConnector1">
            <a:avLst/>
          </a:prstGeom>
          <a:ln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6E736-0C41-AEA5-EA8B-FB67AA903B80}"/>
              </a:ext>
            </a:extLst>
          </p:cNvPr>
          <p:cNvCxnSpPr>
            <a:cxnSpLocks/>
          </p:cNvCxnSpPr>
          <p:nvPr/>
        </p:nvCxnSpPr>
        <p:spPr>
          <a:xfrm>
            <a:off x="6729759" y="3900876"/>
            <a:ext cx="0" cy="856978"/>
          </a:xfrm>
          <a:prstGeom prst="straightConnector1">
            <a:avLst/>
          </a:prstGeom>
          <a:ln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12733C-C390-66BA-64B0-8AA674C62A2B}"/>
              </a:ext>
            </a:extLst>
          </p:cNvPr>
          <p:cNvSpPr txBox="1"/>
          <p:nvPr/>
        </p:nvSpPr>
        <p:spPr>
          <a:xfrm>
            <a:off x="3613683" y="4848341"/>
            <a:ext cx="689487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Welcome Global Azure 2024. amazing experience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7158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207696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TEXT PRE-PROCESSING - II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FD24583F-E00A-F2A7-7B9D-E6DEEF0FB091}"/>
              </a:ext>
            </a:extLst>
          </p:cNvPr>
          <p:cNvGrpSpPr/>
          <p:nvPr/>
        </p:nvGrpSpPr>
        <p:grpSpPr>
          <a:xfrm>
            <a:off x="14087753" y="1756533"/>
            <a:ext cx="824761" cy="827905"/>
            <a:chOff x="0" y="0"/>
            <a:chExt cx="812800" cy="812800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BF07B04-AB4E-CE84-A3DC-362C5F084E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A08E3FCB-7F99-80F7-E852-B6879DB398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B0AE73-941F-0D13-7462-8764DD3B7AF7}"/>
              </a:ext>
            </a:extLst>
          </p:cNvPr>
          <p:cNvGrpSpPr/>
          <p:nvPr/>
        </p:nvGrpSpPr>
        <p:grpSpPr>
          <a:xfrm>
            <a:off x="1018449" y="2668250"/>
            <a:ext cx="2832144" cy="1762506"/>
            <a:chOff x="678252" y="2530715"/>
            <a:chExt cx="2832144" cy="176250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E1EBDD8-91C2-C03A-69DC-18E7A37E033C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D33E99-93A1-53D9-1CAA-4B8F177010E9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E4C0FF15-9BB6-758B-1A16-5CB35823F565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BAG OF WORDS</a:t>
              </a: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182AC889-46FB-4A16-8308-74236ACB0C1C}"/>
              </a:ext>
            </a:extLst>
          </p:cNvPr>
          <p:cNvSpPr txBox="1"/>
          <p:nvPr/>
        </p:nvSpPr>
        <p:spPr>
          <a:xfrm>
            <a:off x="1185363" y="3264882"/>
            <a:ext cx="242622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Asap Condensed Bold"/>
              </a:rPr>
              <a:t>A text , represented as multiset of words without grammar</a:t>
            </a:r>
            <a:endParaRPr lang="en-US" sz="20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A93BA0-3E71-92DE-99A6-1602ADCE329B}"/>
              </a:ext>
            </a:extLst>
          </p:cNvPr>
          <p:cNvGrpSpPr/>
          <p:nvPr/>
        </p:nvGrpSpPr>
        <p:grpSpPr>
          <a:xfrm>
            <a:off x="5281396" y="4903565"/>
            <a:ext cx="3387083" cy="2125197"/>
            <a:chOff x="5182922" y="4565044"/>
            <a:chExt cx="3387083" cy="21251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4B31345-B4CF-8BD9-79A0-6008FB1F0C47}"/>
                </a:ext>
              </a:extLst>
            </p:cNvPr>
            <p:cNvGrpSpPr/>
            <p:nvPr/>
          </p:nvGrpSpPr>
          <p:grpSpPr>
            <a:xfrm>
              <a:off x="5182922" y="4565044"/>
              <a:ext cx="3387083" cy="2125197"/>
              <a:chOff x="678252" y="2530715"/>
              <a:chExt cx="2832144" cy="176250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E9F1FF81-276E-1798-077C-DF6F3346F39A}"/>
                  </a:ext>
                </a:extLst>
              </p:cNvPr>
              <p:cNvSpPr/>
              <p:nvPr/>
            </p:nvSpPr>
            <p:spPr bwMode="auto">
              <a:xfrm>
                <a:off x="678253" y="2530715"/>
                <a:ext cx="2832143" cy="1762506"/>
              </a:xfrm>
              <a:prstGeom prst="roundRect">
                <a:avLst/>
              </a:prstGeom>
              <a:noFill/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AD612EA-8DE8-6E4F-0920-74051AAF05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252" y="2962793"/>
                <a:ext cx="2832143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10">
                <a:extLst>
                  <a:ext uri="{FF2B5EF4-FFF2-40B4-BE49-F238E27FC236}">
                    <a16:creationId xmlns:a16="http://schemas.microsoft.com/office/drawing/2014/main" id="{A44246C5-BDBE-1CF4-7DDC-6C0724F6DF6A}"/>
                  </a:ext>
                </a:extLst>
              </p:cNvPr>
              <p:cNvSpPr txBox="1"/>
              <p:nvPr/>
            </p:nvSpPr>
            <p:spPr>
              <a:xfrm>
                <a:off x="881212" y="2603632"/>
                <a:ext cx="2426221" cy="3077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sz="2000" b="1" dirty="0">
                    <a:solidFill>
                      <a:srgbClr val="FFFFFF"/>
                    </a:solidFill>
                    <a:latin typeface="Asap Condensed Bold"/>
                  </a:rPr>
                  <a:t>N-GRAMS</a:t>
                </a:r>
                <a:endParaRPr lang="en-US" sz="2000" b="1" u="none" strike="noStrike" dirty="0">
                  <a:solidFill>
                    <a:srgbClr val="FFFFFF"/>
                  </a:solidFill>
                  <a:latin typeface="Asap Condensed Bold"/>
                </a:endParaRPr>
              </a:p>
            </p:txBody>
          </p:sp>
        </p:grp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AC916876-B400-3FC7-2483-700217616040}"/>
                </a:ext>
              </a:extLst>
            </p:cNvPr>
            <p:cNvSpPr txBox="1"/>
            <p:nvPr/>
          </p:nvSpPr>
          <p:spPr>
            <a:xfrm>
              <a:off x="5289895" y="5112000"/>
              <a:ext cx="3280109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Sequence of N- tokens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u="none" strike="noStrike" dirty="0">
                  <a:solidFill>
                    <a:srgbClr val="FFFFFF"/>
                  </a:solidFill>
                  <a:latin typeface="Asap Condensed Bold"/>
                </a:rPr>
                <a:t>1 – gram – one-word sequence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2- gram – two-word sequence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u="none" strike="noStrike" dirty="0">
                  <a:solidFill>
                    <a:srgbClr val="FFFFFF"/>
                  </a:solidFill>
                  <a:latin typeface="Asap Condensed Bold"/>
                </a:rPr>
                <a:t>…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 And so on</a:t>
              </a:r>
              <a:endParaRPr lang="en-US" sz="20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2FF8B0-BB70-8608-14AF-2B143B7D2257}"/>
              </a:ext>
            </a:extLst>
          </p:cNvPr>
          <p:cNvGrpSpPr/>
          <p:nvPr/>
        </p:nvGrpSpPr>
        <p:grpSpPr>
          <a:xfrm>
            <a:off x="10131969" y="2666533"/>
            <a:ext cx="2832144" cy="1762506"/>
            <a:chOff x="678252" y="2530715"/>
            <a:chExt cx="2832144" cy="1762506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0DC04A5-E5FD-07EA-2DF6-B780D069FE9E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436D4A6-B91F-E4E5-A67C-51C39DB47E78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E18AF43A-F999-958D-A3C0-D69F7E411E73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TF / IDF</a:t>
              </a:r>
            </a:p>
          </p:txBody>
        </p:sp>
      </p:grpSp>
      <p:sp>
        <p:nvSpPr>
          <p:cNvPr id="30" name="TextBox 10">
            <a:extLst>
              <a:ext uri="{FF2B5EF4-FFF2-40B4-BE49-F238E27FC236}">
                <a16:creationId xmlns:a16="http://schemas.microsoft.com/office/drawing/2014/main" id="{60185E41-2225-7D19-B85E-0535FB77E60A}"/>
              </a:ext>
            </a:extLst>
          </p:cNvPr>
          <p:cNvSpPr txBox="1"/>
          <p:nvPr/>
        </p:nvSpPr>
        <p:spPr>
          <a:xfrm>
            <a:off x="10334929" y="3251913"/>
            <a:ext cx="250342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Asap Condensed Bold"/>
              </a:rPr>
              <a:t>Importance &amp; relevancy of strings in a document in a huge corpus</a:t>
            </a:r>
          </a:p>
        </p:txBody>
      </p:sp>
    </p:spTree>
    <p:extLst>
      <p:ext uri="{BB962C8B-B14F-4D97-AF65-F5344CB8AC3E}">
        <p14:creationId xmlns:p14="http://schemas.microsoft.com/office/powerpoint/2010/main" val="3074108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207696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TEXT PRE-PROCESSING - II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FD24583F-E00A-F2A7-7B9D-E6DEEF0FB091}"/>
              </a:ext>
            </a:extLst>
          </p:cNvPr>
          <p:cNvGrpSpPr/>
          <p:nvPr/>
        </p:nvGrpSpPr>
        <p:grpSpPr>
          <a:xfrm>
            <a:off x="14087753" y="1756533"/>
            <a:ext cx="824761" cy="827905"/>
            <a:chOff x="0" y="0"/>
            <a:chExt cx="812800" cy="812800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BF07B04-AB4E-CE84-A3DC-362C5F084E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A08E3FCB-7F99-80F7-E852-B6879DB398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47A57CB-5DD7-0CD1-7341-8B8289A6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9" y="1667514"/>
            <a:ext cx="9833086" cy="481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0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207696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TEXT PRE-PROCESSING - II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FD24583F-E00A-F2A7-7B9D-E6DEEF0FB091}"/>
              </a:ext>
            </a:extLst>
          </p:cNvPr>
          <p:cNvGrpSpPr/>
          <p:nvPr/>
        </p:nvGrpSpPr>
        <p:grpSpPr>
          <a:xfrm>
            <a:off x="14087753" y="1756533"/>
            <a:ext cx="824761" cy="827905"/>
            <a:chOff x="0" y="0"/>
            <a:chExt cx="812800" cy="812800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BF07B04-AB4E-CE84-A3DC-362C5F084E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A08E3FCB-7F99-80F7-E852-B6879DB398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31D55-237D-E47A-1729-733966145F83}"/>
              </a:ext>
            </a:extLst>
          </p:cNvPr>
          <p:cNvGrpSpPr/>
          <p:nvPr/>
        </p:nvGrpSpPr>
        <p:grpSpPr>
          <a:xfrm>
            <a:off x="2126916" y="2443517"/>
            <a:ext cx="2233942" cy="576776"/>
            <a:chOff x="2124222" y="2321169"/>
            <a:chExt cx="2233942" cy="57677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A4C4290-2C42-B314-4385-3902F32A72E6}"/>
                </a:ext>
              </a:extLst>
            </p:cNvPr>
            <p:cNvSpPr/>
            <p:nvPr/>
          </p:nvSpPr>
          <p:spPr bwMode="auto">
            <a:xfrm>
              <a:off x="2124222" y="2321169"/>
              <a:ext cx="1969476" cy="57677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05B71C-B9E3-B56F-8111-D0FCDF42A9DB}"/>
                </a:ext>
              </a:extLst>
            </p:cNvPr>
            <p:cNvSpPr txBox="1"/>
            <p:nvPr/>
          </p:nvSpPr>
          <p:spPr>
            <a:xfrm>
              <a:off x="2388688" y="2345911"/>
              <a:ext cx="196947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Welcome</a:t>
              </a:r>
              <a:endParaRPr lang="en-US" sz="25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03C3A2-9D3A-0D81-536B-26FD4DD8C414}"/>
              </a:ext>
            </a:extLst>
          </p:cNvPr>
          <p:cNvGrpSpPr/>
          <p:nvPr/>
        </p:nvGrpSpPr>
        <p:grpSpPr>
          <a:xfrm>
            <a:off x="4264882" y="2433928"/>
            <a:ext cx="2767126" cy="576776"/>
            <a:chOff x="2124222" y="2321169"/>
            <a:chExt cx="2767126" cy="57677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4E2653D-21F1-9AF8-00A3-8926007B7C77}"/>
                </a:ext>
              </a:extLst>
            </p:cNvPr>
            <p:cNvSpPr/>
            <p:nvPr/>
          </p:nvSpPr>
          <p:spPr bwMode="auto">
            <a:xfrm>
              <a:off x="2124222" y="2321169"/>
              <a:ext cx="1969476" cy="57677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B8A3A0-7914-97FB-F174-05BD0459C7A8}"/>
                </a:ext>
              </a:extLst>
            </p:cNvPr>
            <p:cNvSpPr txBox="1"/>
            <p:nvPr/>
          </p:nvSpPr>
          <p:spPr>
            <a:xfrm>
              <a:off x="2921872" y="2346058"/>
              <a:ext cx="196947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to</a:t>
              </a:r>
              <a:endParaRPr lang="en-US" sz="25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924B4B-A6E3-77DE-4C8B-4FCAD9BB37ED}"/>
              </a:ext>
            </a:extLst>
          </p:cNvPr>
          <p:cNvGrpSpPr/>
          <p:nvPr/>
        </p:nvGrpSpPr>
        <p:grpSpPr>
          <a:xfrm>
            <a:off x="6402848" y="2435238"/>
            <a:ext cx="2450732" cy="576776"/>
            <a:chOff x="2124222" y="2321169"/>
            <a:chExt cx="2450732" cy="57677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5820B09-32C9-960E-5C2C-6EB8EE264D9A}"/>
                </a:ext>
              </a:extLst>
            </p:cNvPr>
            <p:cNvSpPr/>
            <p:nvPr/>
          </p:nvSpPr>
          <p:spPr bwMode="auto">
            <a:xfrm>
              <a:off x="2124222" y="2321169"/>
              <a:ext cx="1969476" cy="57677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010258-F606-ACBB-2FB5-A64010C9F26A}"/>
                </a:ext>
              </a:extLst>
            </p:cNvPr>
            <p:cNvSpPr txBox="1"/>
            <p:nvPr/>
          </p:nvSpPr>
          <p:spPr>
            <a:xfrm>
              <a:off x="2605478" y="2366162"/>
              <a:ext cx="196947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Global</a:t>
              </a:r>
              <a:endParaRPr lang="en-US" sz="25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A0EDE7-86C8-22DB-1AD3-FFDFA3B3D33F}"/>
              </a:ext>
            </a:extLst>
          </p:cNvPr>
          <p:cNvGrpSpPr/>
          <p:nvPr/>
        </p:nvGrpSpPr>
        <p:grpSpPr>
          <a:xfrm>
            <a:off x="8523984" y="2433928"/>
            <a:ext cx="2450732" cy="576776"/>
            <a:chOff x="2124222" y="2321169"/>
            <a:chExt cx="2450732" cy="57677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5F62633-351C-045E-C695-F679FDAED891}"/>
                </a:ext>
              </a:extLst>
            </p:cNvPr>
            <p:cNvSpPr/>
            <p:nvPr/>
          </p:nvSpPr>
          <p:spPr bwMode="auto">
            <a:xfrm>
              <a:off x="2124222" y="2321169"/>
              <a:ext cx="1969476" cy="57677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986B84-BCD3-9B54-448D-622D094E3A06}"/>
                </a:ext>
              </a:extLst>
            </p:cNvPr>
            <p:cNvSpPr txBox="1"/>
            <p:nvPr/>
          </p:nvSpPr>
          <p:spPr>
            <a:xfrm>
              <a:off x="2605478" y="2366162"/>
              <a:ext cx="196947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Azure</a:t>
              </a:r>
              <a:endParaRPr lang="en-US" sz="25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3A9AE9-D17C-54F7-A447-152D7AC235CA}"/>
              </a:ext>
            </a:extLst>
          </p:cNvPr>
          <p:cNvGrpSpPr/>
          <p:nvPr/>
        </p:nvGrpSpPr>
        <p:grpSpPr>
          <a:xfrm>
            <a:off x="10626301" y="2443978"/>
            <a:ext cx="2450732" cy="576776"/>
            <a:chOff x="2124222" y="2321169"/>
            <a:chExt cx="2450732" cy="576776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CE17CA5-49F4-4E0D-E6CE-B65DDD284CDE}"/>
                </a:ext>
              </a:extLst>
            </p:cNvPr>
            <p:cNvSpPr/>
            <p:nvPr/>
          </p:nvSpPr>
          <p:spPr bwMode="auto">
            <a:xfrm>
              <a:off x="2124222" y="2321169"/>
              <a:ext cx="1969476" cy="57677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98295-135D-2090-3EA5-5CD094BC1723}"/>
                </a:ext>
              </a:extLst>
            </p:cNvPr>
            <p:cNvSpPr txBox="1"/>
            <p:nvPr/>
          </p:nvSpPr>
          <p:spPr>
            <a:xfrm>
              <a:off x="2605478" y="2366162"/>
              <a:ext cx="196947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2024</a:t>
              </a:r>
              <a:endParaRPr lang="en-US" sz="25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8E0D51-2086-276F-60CB-4EC2649CB525}"/>
              </a:ext>
            </a:extLst>
          </p:cNvPr>
          <p:cNvGrpSpPr/>
          <p:nvPr/>
        </p:nvGrpSpPr>
        <p:grpSpPr>
          <a:xfrm>
            <a:off x="2126916" y="3475019"/>
            <a:ext cx="2619629" cy="576776"/>
            <a:chOff x="2124222" y="2321169"/>
            <a:chExt cx="2185515" cy="576776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079DC92-F117-A82E-D2F2-AAD874E3E468}"/>
                </a:ext>
              </a:extLst>
            </p:cNvPr>
            <p:cNvSpPr/>
            <p:nvPr/>
          </p:nvSpPr>
          <p:spPr bwMode="auto">
            <a:xfrm>
              <a:off x="2124222" y="2321169"/>
              <a:ext cx="1969476" cy="57677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4DD3A2-E515-496C-A3F0-2011744B5938}"/>
                </a:ext>
              </a:extLst>
            </p:cNvPr>
            <p:cNvSpPr txBox="1"/>
            <p:nvPr/>
          </p:nvSpPr>
          <p:spPr>
            <a:xfrm>
              <a:off x="2340261" y="2350852"/>
              <a:ext cx="196947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Welcome to</a:t>
              </a:r>
              <a:endParaRPr lang="en-US" sz="25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655AB3-5DF1-68EF-A2CF-6E640E4B1C0E}"/>
              </a:ext>
            </a:extLst>
          </p:cNvPr>
          <p:cNvGrpSpPr/>
          <p:nvPr/>
        </p:nvGrpSpPr>
        <p:grpSpPr>
          <a:xfrm>
            <a:off x="4659101" y="3475019"/>
            <a:ext cx="2619629" cy="576776"/>
            <a:chOff x="2124222" y="2321169"/>
            <a:chExt cx="2185515" cy="57677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4672DCF-0223-E6F1-8B96-CB98254E06DA}"/>
                </a:ext>
              </a:extLst>
            </p:cNvPr>
            <p:cNvSpPr/>
            <p:nvPr/>
          </p:nvSpPr>
          <p:spPr bwMode="auto">
            <a:xfrm>
              <a:off x="2124222" y="2321169"/>
              <a:ext cx="1969476" cy="57677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C9FE48-FB29-0FC3-0285-6C25A3C567AA}"/>
                </a:ext>
              </a:extLst>
            </p:cNvPr>
            <p:cNvSpPr txBox="1"/>
            <p:nvPr/>
          </p:nvSpPr>
          <p:spPr>
            <a:xfrm>
              <a:off x="2340261" y="2350852"/>
              <a:ext cx="196947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Global Azure </a:t>
              </a:r>
              <a:endParaRPr lang="en-US" sz="25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DA8DE6-C9C4-4E72-E54B-089A01FC09AB}"/>
              </a:ext>
            </a:extLst>
          </p:cNvPr>
          <p:cNvGrpSpPr/>
          <p:nvPr/>
        </p:nvGrpSpPr>
        <p:grpSpPr>
          <a:xfrm>
            <a:off x="7214169" y="3454841"/>
            <a:ext cx="3196802" cy="576776"/>
            <a:chOff x="2124222" y="2321169"/>
            <a:chExt cx="2667042" cy="57677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A50B816-8990-17FD-F4C7-C9CBBC401336}"/>
                </a:ext>
              </a:extLst>
            </p:cNvPr>
            <p:cNvSpPr/>
            <p:nvPr/>
          </p:nvSpPr>
          <p:spPr bwMode="auto">
            <a:xfrm>
              <a:off x="2124222" y="2321169"/>
              <a:ext cx="1969476" cy="57677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58DDD1-8149-60A3-9F6F-99C670DB793B}"/>
                </a:ext>
              </a:extLst>
            </p:cNvPr>
            <p:cNvSpPr txBox="1"/>
            <p:nvPr/>
          </p:nvSpPr>
          <p:spPr>
            <a:xfrm>
              <a:off x="2821788" y="2371030"/>
              <a:ext cx="196947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2024 </a:t>
              </a:r>
              <a:endParaRPr lang="en-US" sz="25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2DA191-A4E2-129F-0625-71B4C9AFE06E}"/>
              </a:ext>
            </a:extLst>
          </p:cNvPr>
          <p:cNvGrpSpPr/>
          <p:nvPr/>
        </p:nvGrpSpPr>
        <p:grpSpPr>
          <a:xfrm>
            <a:off x="2126916" y="4475754"/>
            <a:ext cx="3438968" cy="576776"/>
            <a:chOff x="2124222" y="2321169"/>
            <a:chExt cx="2121723" cy="57677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C86DC84-23F8-7FFA-9562-8A9BA6853C69}"/>
                </a:ext>
              </a:extLst>
            </p:cNvPr>
            <p:cNvSpPr/>
            <p:nvPr/>
          </p:nvSpPr>
          <p:spPr bwMode="auto">
            <a:xfrm>
              <a:off x="2124222" y="2321169"/>
              <a:ext cx="1969476" cy="57677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659131-7DB8-9150-BC70-E502A3022ACC}"/>
                </a:ext>
              </a:extLst>
            </p:cNvPr>
            <p:cNvSpPr txBox="1"/>
            <p:nvPr/>
          </p:nvSpPr>
          <p:spPr>
            <a:xfrm>
              <a:off x="2276469" y="2366848"/>
              <a:ext cx="196947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Welcome to Global</a:t>
              </a:r>
              <a:endParaRPr lang="en-US" sz="25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723901-76A2-12B0-6ADD-7022247500EC}"/>
              </a:ext>
            </a:extLst>
          </p:cNvPr>
          <p:cNvGrpSpPr/>
          <p:nvPr/>
        </p:nvGrpSpPr>
        <p:grpSpPr>
          <a:xfrm>
            <a:off x="5505079" y="4488069"/>
            <a:ext cx="3921480" cy="576776"/>
            <a:chOff x="2124222" y="2321169"/>
            <a:chExt cx="2419416" cy="576776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EADCC946-7C06-01DB-2D5D-998C076A5C91}"/>
                </a:ext>
              </a:extLst>
            </p:cNvPr>
            <p:cNvSpPr/>
            <p:nvPr/>
          </p:nvSpPr>
          <p:spPr bwMode="auto">
            <a:xfrm>
              <a:off x="2124222" y="2321169"/>
              <a:ext cx="1969476" cy="57677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252C09-36AD-3004-FB84-30578F325FE2}"/>
                </a:ext>
              </a:extLst>
            </p:cNvPr>
            <p:cNvSpPr txBox="1"/>
            <p:nvPr/>
          </p:nvSpPr>
          <p:spPr>
            <a:xfrm>
              <a:off x="2574162" y="2371030"/>
              <a:ext cx="196947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Azure 2024</a:t>
              </a:r>
              <a:endParaRPr lang="en-US" sz="2500" dirty="0"/>
            </a:p>
          </p:txBody>
        </p:sp>
      </p:grpSp>
      <p:sp>
        <p:nvSpPr>
          <p:cNvPr id="52" name="TextBox 10">
            <a:extLst>
              <a:ext uri="{FF2B5EF4-FFF2-40B4-BE49-F238E27FC236}">
                <a16:creationId xmlns:a16="http://schemas.microsoft.com/office/drawing/2014/main" id="{E31A8359-9367-258B-C1EC-4193EF6F7D79}"/>
              </a:ext>
            </a:extLst>
          </p:cNvPr>
          <p:cNvSpPr txBox="1"/>
          <p:nvPr/>
        </p:nvSpPr>
        <p:spPr>
          <a:xfrm>
            <a:off x="0" y="2449391"/>
            <a:ext cx="2134314" cy="49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Asap Condensed Bold"/>
              </a:rPr>
              <a:t>UNI</a:t>
            </a:r>
            <a:r>
              <a:rPr lang="en-US" sz="3000" b="1" u="none" strike="noStrike" dirty="0">
                <a:solidFill>
                  <a:srgbClr val="FFFFFF"/>
                </a:solidFill>
                <a:latin typeface="Asap Condensed Bold"/>
              </a:rPr>
              <a:t> GRAM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45ED3507-3343-FD2F-9201-00AA48B7A420}"/>
              </a:ext>
            </a:extLst>
          </p:cNvPr>
          <p:cNvSpPr txBox="1"/>
          <p:nvPr/>
        </p:nvSpPr>
        <p:spPr>
          <a:xfrm>
            <a:off x="-44577" y="3475298"/>
            <a:ext cx="2134314" cy="49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FFFFFF"/>
                </a:solidFill>
                <a:latin typeface="Asap Condensed Bold"/>
              </a:rPr>
              <a:t>BI GRAM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A8465BE1-2E0D-7912-2AEF-759B7435695C}"/>
              </a:ext>
            </a:extLst>
          </p:cNvPr>
          <p:cNvSpPr txBox="1"/>
          <p:nvPr/>
        </p:nvSpPr>
        <p:spPr>
          <a:xfrm>
            <a:off x="-11997" y="4502582"/>
            <a:ext cx="2134314" cy="49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Asap Condensed Bold"/>
              </a:rPr>
              <a:t>TRI</a:t>
            </a:r>
            <a:r>
              <a:rPr lang="en-US" sz="3000" b="1" u="none" strike="noStrike" dirty="0">
                <a:solidFill>
                  <a:srgbClr val="FFFFFF"/>
                </a:solidFill>
                <a:latin typeface="Asap Condensed Bold"/>
              </a:rPr>
              <a:t> GRAM</a:t>
            </a:r>
          </a:p>
        </p:txBody>
      </p:sp>
    </p:spTree>
    <p:extLst>
      <p:ext uri="{BB962C8B-B14F-4D97-AF65-F5344CB8AC3E}">
        <p14:creationId xmlns:p14="http://schemas.microsoft.com/office/powerpoint/2010/main" val="3223922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207696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TEXT PRE-PROCESSING - II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942940" y="7606809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FD24583F-E00A-F2A7-7B9D-E6DEEF0FB091}"/>
              </a:ext>
            </a:extLst>
          </p:cNvPr>
          <p:cNvGrpSpPr/>
          <p:nvPr/>
        </p:nvGrpSpPr>
        <p:grpSpPr>
          <a:xfrm>
            <a:off x="14087753" y="1756533"/>
            <a:ext cx="824761" cy="827905"/>
            <a:chOff x="0" y="0"/>
            <a:chExt cx="812800" cy="812800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BF07B04-AB4E-CE84-A3DC-362C5F084E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A08E3FCB-7F99-80F7-E852-B6879DB398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16BF85-9801-A658-79ED-4172D8CCF92A}"/>
              </a:ext>
            </a:extLst>
          </p:cNvPr>
          <p:cNvSpPr txBox="1"/>
          <p:nvPr/>
        </p:nvSpPr>
        <p:spPr>
          <a:xfrm>
            <a:off x="4093585" y="1720194"/>
            <a:ext cx="689487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Sentence 1 : The car is driven on the road</a:t>
            </a:r>
          </a:p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Sentence 2 : The truck is driven on the highway</a:t>
            </a:r>
            <a:endParaRPr 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58F2F-B7AD-2DB6-E561-8CC7263AF6AC}"/>
              </a:ext>
            </a:extLst>
          </p:cNvPr>
          <p:cNvSpPr txBox="1"/>
          <p:nvPr/>
        </p:nvSpPr>
        <p:spPr>
          <a:xfrm>
            <a:off x="4445334" y="3616150"/>
            <a:ext cx="573973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Frequency of the term ‘t’ in document ‘d’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A0C05-459A-1ED3-60FA-C683E5B83B35}"/>
              </a:ext>
            </a:extLst>
          </p:cNvPr>
          <p:cNvSpPr txBox="1"/>
          <p:nvPr/>
        </p:nvSpPr>
        <p:spPr>
          <a:xfrm>
            <a:off x="5132305" y="4219297"/>
            <a:ext cx="39413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Total terms in document ‘d’</a:t>
            </a:r>
            <a:endParaRPr lang="en-US" sz="25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DD0B00-AB1A-4B68-868C-3AA43C222D11}"/>
              </a:ext>
            </a:extLst>
          </p:cNvPr>
          <p:cNvCxnSpPr>
            <a:cxnSpLocks/>
          </p:cNvCxnSpPr>
          <p:nvPr/>
        </p:nvCxnSpPr>
        <p:spPr>
          <a:xfrm>
            <a:off x="4675497" y="4156250"/>
            <a:ext cx="5279406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BC430C-DC40-B898-13CE-1A55F8E36FA3}"/>
              </a:ext>
            </a:extLst>
          </p:cNvPr>
          <p:cNvSpPr txBox="1"/>
          <p:nvPr/>
        </p:nvSpPr>
        <p:spPr>
          <a:xfrm>
            <a:off x="5127645" y="5427852"/>
            <a:ext cx="4375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Total number of documents</a:t>
            </a:r>
            <a:endParaRPr 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64DE9-4EC4-F739-EE2F-70B0CBD6DEDB}"/>
              </a:ext>
            </a:extLst>
          </p:cNvPr>
          <p:cNvSpPr txBox="1"/>
          <p:nvPr/>
        </p:nvSpPr>
        <p:spPr>
          <a:xfrm>
            <a:off x="1091708" y="3986447"/>
            <a:ext cx="300187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TF (Term Frequency)</a:t>
            </a:r>
            <a:endParaRPr lang="en-US" sz="2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04812-D8AF-D9FE-9860-3724375EC978}"/>
              </a:ext>
            </a:extLst>
          </p:cNvPr>
          <p:cNvSpPr txBox="1"/>
          <p:nvPr/>
        </p:nvSpPr>
        <p:spPr>
          <a:xfrm>
            <a:off x="4062440" y="3986447"/>
            <a:ext cx="87436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=</a:t>
            </a:r>
            <a:endParaRPr lang="en-US" sz="25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F42E4E-01AC-09AB-955F-554BC82EB27F}"/>
              </a:ext>
            </a:extLst>
          </p:cNvPr>
          <p:cNvCxnSpPr>
            <a:cxnSpLocks/>
          </p:cNvCxnSpPr>
          <p:nvPr/>
        </p:nvCxnSpPr>
        <p:spPr>
          <a:xfrm>
            <a:off x="4675496" y="6024909"/>
            <a:ext cx="5279406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1333E7F-2E79-9CDD-3138-4A5038EF691D}"/>
              </a:ext>
            </a:extLst>
          </p:cNvPr>
          <p:cNvSpPr txBox="1"/>
          <p:nvPr/>
        </p:nvSpPr>
        <p:spPr>
          <a:xfrm>
            <a:off x="5344521" y="6144913"/>
            <a:ext cx="39413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Documents with term ‘t’ </a:t>
            </a:r>
            <a:endParaRPr lang="en-US" sz="2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13FFF-7CB8-81B7-30A2-01A91903F273}"/>
              </a:ext>
            </a:extLst>
          </p:cNvPr>
          <p:cNvSpPr txBox="1"/>
          <p:nvPr/>
        </p:nvSpPr>
        <p:spPr>
          <a:xfrm>
            <a:off x="989037" y="5774777"/>
            <a:ext cx="320721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IDF(Inverse Document Frequency)</a:t>
            </a:r>
            <a:endParaRPr lang="en-US" sz="2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F3CA46-4166-1CB1-3862-680546572368}"/>
              </a:ext>
            </a:extLst>
          </p:cNvPr>
          <p:cNvSpPr txBox="1"/>
          <p:nvPr/>
        </p:nvSpPr>
        <p:spPr>
          <a:xfrm>
            <a:off x="4093585" y="5853574"/>
            <a:ext cx="87436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=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66270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207696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TEXT PRE-PROCESSING - II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FD24583F-E00A-F2A7-7B9D-E6DEEF0FB091}"/>
              </a:ext>
            </a:extLst>
          </p:cNvPr>
          <p:cNvGrpSpPr/>
          <p:nvPr/>
        </p:nvGrpSpPr>
        <p:grpSpPr>
          <a:xfrm>
            <a:off x="14087753" y="1756533"/>
            <a:ext cx="824761" cy="827905"/>
            <a:chOff x="0" y="0"/>
            <a:chExt cx="812800" cy="812800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BF07B04-AB4E-CE84-A3DC-362C5F084E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A08E3FCB-7F99-80F7-E852-B6879DB398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26" name="Picture 2" descr="Creating a TF-IDF Model from Scratch in Python">
            <a:extLst>
              <a:ext uri="{FF2B5EF4-FFF2-40B4-BE49-F238E27FC236}">
                <a16:creationId xmlns:a16="http://schemas.microsoft.com/office/drawing/2014/main" id="{F2B6BD71-E13C-0676-20EF-CD969711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062" y="3732529"/>
            <a:ext cx="7907606" cy="39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16BF85-9801-A658-79ED-4172D8CCF92A}"/>
              </a:ext>
            </a:extLst>
          </p:cNvPr>
          <p:cNvSpPr txBox="1"/>
          <p:nvPr/>
        </p:nvSpPr>
        <p:spPr>
          <a:xfrm>
            <a:off x="4093585" y="1720194"/>
            <a:ext cx="689487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Sentence 1 : The car is driven on the road</a:t>
            </a:r>
          </a:p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Sentence 2 : The truck is driven on the highway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12536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- VECTORS 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III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AF6C97-1CCD-8374-D73A-CBEC7BBC89C8}"/>
              </a:ext>
            </a:extLst>
          </p:cNvPr>
          <p:cNvSpPr/>
          <p:nvPr/>
        </p:nvSpPr>
        <p:spPr bwMode="auto">
          <a:xfrm>
            <a:off x="1387893" y="1885323"/>
            <a:ext cx="8482420" cy="5355720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29">
            <a:extLst>
              <a:ext uri="{FF2B5EF4-FFF2-40B4-BE49-F238E27FC236}">
                <a16:creationId xmlns:a16="http://schemas.microsoft.com/office/drawing/2014/main" id="{812F549C-EAA8-ED3B-C142-138720E1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99952" y="1548550"/>
            <a:ext cx="3077879" cy="504570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621F4D-F23F-F08F-0828-BD4E1DB59EA9}"/>
              </a:ext>
            </a:extLst>
          </p:cNvPr>
          <p:cNvCxnSpPr>
            <a:cxnSpLocks/>
          </p:cNvCxnSpPr>
          <p:nvPr/>
        </p:nvCxnSpPr>
        <p:spPr>
          <a:xfrm>
            <a:off x="1431688" y="2528524"/>
            <a:ext cx="8438625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1">
            <a:extLst>
              <a:ext uri="{FF2B5EF4-FFF2-40B4-BE49-F238E27FC236}">
                <a16:creationId xmlns:a16="http://schemas.microsoft.com/office/drawing/2014/main" id="{30593A3B-2447-8BDD-301A-E6E0D9EB6932}"/>
              </a:ext>
            </a:extLst>
          </p:cNvPr>
          <p:cNvGrpSpPr/>
          <p:nvPr/>
        </p:nvGrpSpPr>
        <p:grpSpPr>
          <a:xfrm>
            <a:off x="8361942" y="2088484"/>
            <a:ext cx="829544" cy="227831"/>
            <a:chOff x="0" y="0"/>
            <a:chExt cx="1539457" cy="428090"/>
          </a:xfrm>
        </p:grpSpPr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5AAF7FDF-B219-40EA-ED55-1F307E0A8B02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5053CBD9-86BB-A87B-1A0C-E62AF82EA1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1FAAC396-FA09-54FA-9B94-B001FB225D1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5">
              <a:extLst>
                <a:ext uri="{FF2B5EF4-FFF2-40B4-BE49-F238E27FC236}">
                  <a16:creationId xmlns:a16="http://schemas.microsoft.com/office/drawing/2014/main" id="{8960A0BA-0545-EB67-5995-3776156023A2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0F163CA3-AF7C-6C26-2B04-7E04D961322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7">
                <a:extLst>
                  <a:ext uri="{FF2B5EF4-FFF2-40B4-BE49-F238E27FC236}">
                    <a16:creationId xmlns:a16="http://schemas.microsoft.com/office/drawing/2014/main" id="{3DB35210-D67D-5430-59F0-01DADB7C0D8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AAE89991-8E23-9A43-CC88-67B7516D4468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6AFE67D1-A969-C200-9570-2B05D7575F9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20">
                <a:extLst>
                  <a:ext uri="{FF2B5EF4-FFF2-40B4-BE49-F238E27FC236}">
                    <a16:creationId xmlns:a16="http://schemas.microsoft.com/office/drawing/2014/main" id="{A5F5BCE3-9026-15C2-70AA-347A849A410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BF878472-A4DB-E3C9-A067-0DFE6E9E860B}"/>
              </a:ext>
            </a:extLst>
          </p:cNvPr>
          <p:cNvSpPr txBox="1"/>
          <p:nvPr/>
        </p:nvSpPr>
        <p:spPr>
          <a:xfrm>
            <a:off x="1841655" y="2654780"/>
            <a:ext cx="7550746" cy="468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Mathematical representation of words</a:t>
            </a: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Represented in an array , where the array elements represent a feature or dimension</a:t>
            </a: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Combination of elements shows the meaning or context of the word</a:t>
            </a: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endParaRPr lang="en-US" sz="2400" dirty="0">
              <a:solidFill>
                <a:srgbClr val="FFFFFF"/>
              </a:solidFill>
              <a:latin typeface="Asap Condensed Bold"/>
            </a:endParaRP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EG : CAT – Features : [size, breed, behavior]</a:t>
            </a:r>
          </a:p>
          <a:p>
            <a:pPr marL="342900" lvl="0" indent="-342900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Representation: [0.2, -0.5, 0.8]</a:t>
            </a: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38407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712958" y="431259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- VECTORS 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III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16BF85-9801-A658-79ED-4172D8CCF92A}"/>
              </a:ext>
            </a:extLst>
          </p:cNvPr>
          <p:cNvSpPr txBox="1"/>
          <p:nvPr/>
        </p:nvSpPr>
        <p:spPr>
          <a:xfrm>
            <a:off x="910724" y="1667515"/>
            <a:ext cx="6894879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WORD2VEC </a:t>
            </a:r>
            <a:r>
              <a:rPr lang="en-US" sz="2500" dirty="0">
                <a:solidFill>
                  <a:schemeClr val="bg1"/>
                </a:solidFill>
                <a:latin typeface="Asap Condensed Bold"/>
              </a:rPr>
              <a:t>– converts the words to 32 or more dimensional vectors by considering the semantics as well as the order of appearance.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3074" name="Picture 2" descr="3dplot">
            <a:extLst>
              <a:ext uri="{FF2B5EF4-FFF2-40B4-BE49-F238E27FC236}">
                <a16:creationId xmlns:a16="http://schemas.microsoft.com/office/drawing/2014/main" id="{C4EC6E4B-4C82-9F01-47BC-701D73324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601" y="1796065"/>
            <a:ext cx="5917491" cy="450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720A95-CBC8-255A-2B3F-9D2066B816B2}"/>
              </a:ext>
            </a:extLst>
          </p:cNvPr>
          <p:cNvSpPr txBox="1"/>
          <p:nvPr/>
        </p:nvSpPr>
        <p:spPr>
          <a:xfrm>
            <a:off x="761218" y="3834541"/>
            <a:ext cx="719389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b="1" dirty="0">
                <a:solidFill>
                  <a:schemeClr val="bg1"/>
                </a:solidFill>
              </a:rPr>
              <a:t>CORPUS</a:t>
            </a:r>
            <a:r>
              <a:rPr lang="en-US" sz="2500" dirty="0">
                <a:solidFill>
                  <a:schemeClr val="bg1"/>
                </a:solidFill>
              </a:rPr>
              <a:t> – [Bee, Eagle, Goose, Helicopter, Drone, Rocket, Jet]</a:t>
            </a:r>
          </a:p>
          <a:p>
            <a:pPr algn="just"/>
            <a:endParaRPr lang="en-US" sz="2500" dirty="0">
              <a:solidFill>
                <a:schemeClr val="bg1"/>
              </a:solidFill>
            </a:endParaRPr>
          </a:p>
          <a:p>
            <a:pPr algn="just"/>
            <a:r>
              <a:rPr lang="en-US" sz="2500" b="1" dirty="0">
                <a:solidFill>
                  <a:schemeClr val="bg1"/>
                </a:solidFill>
              </a:rPr>
              <a:t>CONTEXT</a:t>
            </a:r>
            <a:r>
              <a:rPr lang="en-US" sz="2500" dirty="0">
                <a:solidFill>
                  <a:schemeClr val="bg1"/>
                </a:solidFill>
              </a:rPr>
              <a:t> – [Wings, Engine, Sky]</a:t>
            </a:r>
          </a:p>
          <a:p>
            <a:pPr algn="just"/>
            <a:endParaRPr lang="en-US" sz="2500" dirty="0">
              <a:solidFill>
                <a:schemeClr val="bg1"/>
              </a:solidFill>
            </a:endParaRPr>
          </a:p>
          <a:p>
            <a:pPr algn="just"/>
            <a:r>
              <a:rPr lang="en-US" sz="2500" dirty="0">
                <a:solidFill>
                  <a:schemeClr val="bg1"/>
                </a:solidFill>
              </a:rPr>
              <a:t>    </a:t>
            </a:r>
            <a:r>
              <a:rPr lang="en-US" sz="2500" dirty="0" err="1">
                <a:solidFill>
                  <a:schemeClr val="bg1"/>
                </a:solidFill>
              </a:rPr>
              <a:t>Eg</a:t>
            </a:r>
            <a:r>
              <a:rPr lang="en-US" sz="2500" dirty="0">
                <a:solidFill>
                  <a:schemeClr val="bg1"/>
                </a:solidFill>
              </a:rPr>
              <a:t> : 	Bee – Wings &amp; Sky – [3, 0, 2]</a:t>
            </a:r>
          </a:p>
          <a:p>
            <a:pPr algn="just"/>
            <a:r>
              <a:rPr lang="en-US" sz="2500" dirty="0">
                <a:solidFill>
                  <a:schemeClr val="bg1"/>
                </a:solidFill>
              </a:rPr>
              <a:t>       	Drone – Engine &amp; Sky – [0, 3, 3]</a:t>
            </a:r>
          </a:p>
          <a:p>
            <a:pPr algn="just"/>
            <a:r>
              <a:rPr lang="en-US" sz="2500" dirty="0">
                <a:solidFill>
                  <a:schemeClr val="bg1"/>
                </a:solidFill>
              </a:rPr>
              <a:t>       	Goose -  Wings * Sky – [2, 0, 4]</a:t>
            </a:r>
          </a:p>
          <a:p>
            <a:pPr algn="just"/>
            <a:endParaRPr lang="en-US" sz="2500" dirty="0">
              <a:solidFill>
                <a:schemeClr val="bg1"/>
              </a:solidFill>
            </a:endParaRPr>
          </a:p>
          <a:p>
            <a:pPr algn="just"/>
            <a:endParaRPr lang="en-US" sz="2500" dirty="0">
              <a:solidFill>
                <a:schemeClr val="bg1"/>
              </a:solidFill>
            </a:endParaRPr>
          </a:p>
          <a:p>
            <a:pPr algn="just"/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7DD79F9A-D817-793B-9E3C-85CA51D69A31}"/>
              </a:ext>
            </a:extLst>
          </p:cNvPr>
          <p:cNvSpPr txBox="1"/>
          <p:nvPr/>
        </p:nvSpPr>
        <p:spPr>
          <a:xfrm>
            <a:off x="1482412" y="1041497"/>
            <a:ext cx="8561033" cy="3343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FFFFFF"/>
                </a:solidFill>
                <a:latin typeface="Asap Condensed Bold"/>
              </a:rPr>
              <a:t>Adventure into Computational Linguistics : Exploring the wonders of Language Models</a:t>
            </a:r>
          </a:p>
        </p:txBody>
      </p:sp>
      <p:pic>
        <p:nvPicPr>
          <p:cNvPr id="7" name="Picture 29">
            <a:extLst>
              <a:ext uri="{FF2B5EF4-FFF2-40B4-BE49-F238E27FC236}">
                <a16:creationId xmlns:a16="http://schemas.microsoft.com/office/drawing/2014/main" id="{826D5D3A-1E2F-5460-1224-B62DF732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5097" y="818831"/>
            <a:ext cx="4021081" cy="65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65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440965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- VECTORS 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III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146" name="Picture 2" descr="Evolution of Natural Language Processing">
            <a:extLst>
              <a:ext uri="{FF2B5EF4-FFF2-40B4-BE49-F238E27FC236}">
                <a16:creationId xmlns:a16="http://schemas.microsoft.com/office/drawing/2014/main" id="{1A5ABC87-79BF-7AE9-4C47-8C781685B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22" y="2197881"/>
            <a:ext cx="7176756" cy="38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952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AF6C97-1CCD-8374-D73A-CBEC7BBC89C8}"/>
              </a:ext>
            </a:extLst>
          </p:cNvPr>
          <p:cNvSpPr/>
          <p:nvPr/>
        </p:nvSpPr>
        <p:spPr bwMode="auto">
          <a:xfrm>
            <a:off x="3073990" y="1632111"/>
            <a:ext cx="8482420" cy="5355720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621F4D-F23F-F08F-0828-BD4E1DB59EA9}"/>
              </a:ext>
            </a:extLst>
          </p:cNvPr>
          <p:cNvCxnSpPr>
            <a:cxnSpLocks/>
          </p:cNvCxnSpPr>
          <p:nvPr/>
        </p:nvCxnSpPr>
        <p:spPr>
          <a:xfrm>
            <a:off x="3095887" y="2331576"/>
            <a:ext cx="8438625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1">
            <a:extLst>
              <a:ext uri="{FF2B5EF4-FFF2-40B4-BE49-F238E27FC236}">
                <a16:creationId xmlns:a16="http://schemas.microsoft.com/office/drawing/2014/main" id="{30593A3B-2447-8BDD-301A-E6E0D9EB6932}"/>
              </a:ext>
            </a:extLst>
          </p:cNvPr>
          <p:cNvGrpSpPr/>
          <p:nvPr/>
        </p:nvGrpSpPr>
        <p:grpSpPr>
          <a:xfrm>
            <a:off x="10106336" y="1910131"/>
            <a:ext cx="829544" cy="227831"/>
            <a:chOff x="0" y="0"/>
            <a:chExt cx="1539457" cy="428090"/>
          </a:xfrm>
        </p:grpSpPr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5AAF7FDF-B219-40EA-ED55-1F307E0A8B02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5053CBD9-86BB-A87B-1A0C-E62AF82EA1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1FAAC396-FA09-54FA-9B94-B001FB225D1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5">
              <a:extLst>
                <a:ext uri="{FF2B5EF4-FFF2-40B4-BE49-F238E27FC236}">
                  <a16:creationId xmlns:a16="http://schemas.microsoft.com/office/drawing/2014/main" id="{8960A0BA-0545-EB67-5995-3776156023A2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0F163CA3-AF7C-6C26-2B04-7E04D961322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7">
                <a:extLst>
                  <a:ext uri="{FF2B5EF4-FFF2-40B4-BE49-F238E27FC236}">
                    <a16:creationId xmlns:a16="http://schemas.microsoft.com/office/drawing/2014/main" id="{3DB35210-D67D-5430-59F0-01DADB7C0D8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AAE89991-8E23-9A43-CC88-67B7516D4468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6AFE67D1-A969-C200-9570-2B05D7575F9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20">
                <a:extLst>
                  <a:ext uri="{FF2B5EF4-FFF2-40B4-BE49-F238E27FC236}">
                    <a16:creationId xmlns:a16="http://schemas.microsoft.com/office/drawing/2014/main" id="{A5F5BCE3-9026-15C2-70AA-347A849A410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BF878472-A4DB-E3C9-A067-0DFE6E9E860B}"/>
              </a:ext>
            </a:extLst>
          </p:cNvPr>
          <p:cNvSpPr txBox="1"/>
          <p:nvPr/>
        </p:nvSpPr>
        <p:spPr>
          <a:xfrm>
            <a:off x="3414627" y="2940574"/>
            <a:ext cx="7801143" cy="3430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Asap Condensed Bold"/>
              </a:rPr>
              <a:t>-  Dense vector representation of words in a continuous vector space.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Asap Condensed Bold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Asap Condensed Bold"/>
              </a:rPr>
              <a:t>-  The vectors are in turn used to represent the data points with contextual understanding and meaning.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Asap Condensed Bold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Asap Condensed Bold"/>
              </a:rPr>
              <a:t>- Pulls the semantic relationship between words and contextual information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6AB463CD-3449-C049-86A6-9E7ED261177E}"/>
              </a:ext>
            </a:extLst>
          </p:cNvPr>
          <p:cNvSpPr txBox="1"/>
          <p:nvPr/>
        </p:nvSpPr>
        <p:spPr>
          <a:xfrm>
            <a:off x="2552233" y="41261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WORD EMBEDDINGS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IV </a:t>
            </a:r>
          </a:p>
        </p:txBody>
      </p:sp>
    </p:spTree>
    <p:extLst>
      <p:ext uri="{BB962C8B-B14F-4D97-AF65-F5344CB8AC3E}">
        <p14:creationId xmlns:p14="http://schemas.microsoft.com/office/powerpoint/2010/main" val="1688785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403189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WORD EMBEDDINGS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IV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170" name="Picture 2" descr="Word embeddings : r/MLMemes">
            <a:extLst>
              <a:ext uri="{FF2B5EF4-FFF2-40B4-BE49-F238E27FC236}">
                <a16:creationId xmlns:a16="http://schemas.microsoft.com/office/drawing/2014/main" id="{80B1160A-49A0-206C-C0B0-5582EA68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40" y="1361697"/>
            <a:ext cx="5258623" cy="64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664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16BF85-9801-A658-79ED-4172D8CCF92A}"/>
              </a:ext>
            </a:extLst>
          </p:cNvPr>
          <p:cNvSpPr txBox="1"/>
          <p:nvPr/>
        </p:nvSpPr>
        <p:spPr>
          <a:xfrm>
            <a:off x="3344916" y="1756533"/>
            <a:ext cx="6894879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Sentence 1 : I like to eat apples</a:t>
            </a: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Sentence 2 : I like mangoes</a:t>
            </a: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Sentence 3 : I like eating oranges</a:t>
            </a:r>
            <a:endParaRPr lang="en-US" sz="2500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45773FE-9B09-EEFF-01C0-9DC4C34C3CA3}"/>
              </a:ext>
            </a:extLst>
          </p:cNvPr>
          <p:cNvSpPr txBox="1"/>
          <p:nvPr/>
        </p:nvSpPr>
        <p:spPr>
          <a:xfrm>
            <a:off x="2552233" y="442927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WORD EMBEDDINGS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IV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7EE92-08D6-46C8-D581-BAA096C0359E}"/>
              </a:ext>
            </a:extLst>
          </p:cNvPr>
          <p:cNvSpPr txBox="1"/>
          <p:nvPr/>
        </p:nvSpPr>
        <p:spPr>
          <a:xfrm>
            <a:off x="3344915" y="4033058"/>
            <a:ext cx="70229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FFFFF"/>
                </a:solidFill>
                <a:latin typeface="Asap Condensed Bold"/>
              </a:rPr>
              <a:t> ONE HOT ENCODING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Similarity index between sentences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1 &amp; 2 : [1, 1, 0, 0, 0]</a:t>
            </a: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1 &amp; 3 : [1, 1, 0, 0 ,0]</a:t>
            </a: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2 &amp; 3 : [1, 1, 0, 0]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919582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16BF85-9801-A658-79ED-4172D8CCF92A}"/>
              </a:ext>
            </a:extLst>
          </p:cNvPr>
          <p:cNvSpPr txBox="1"/>
          <p:nvPr/>
        </p:nvSpPr>
        <p:spPr>
          <a:xfrm>
            <a:off x="3568603" y="3520142"/>
            <a:ext cx="689487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Asap Condensed Bold"/>
              </a:rPr>
              <a:t>Corpus with 10,000 sentences</a:t>
            </a:r>
          </a:p>
          <a:p>
            <a:pPr algn="ctr"/>
            <a:endParaRPr lang="en-US" sz="3000" dirty="0">
              <a:solidFill>
                <a:srgbClr val="FFFFFF"/>
              </a:solidFill>
              <a:latin typeface="Asap Condensed Bold"/>
            </a:endParaRPr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sap Condensed Bold"/>
              </a:rPr>
              <a:t>400 features to be considered</a:t>
            </a:r>
          </a:p>
          <a:p>
            <a:pPr algn="ctr"/>
            <a:endParaRPr lang="en-US" sz="3000" dirty="0">
              <a:solidFill>
                <a:srgbClr val="FFFFFF"/>
              </a:solidFill>
              <a:latin typeface="Asap Condensed Bold"/>
            </a:endParaRPr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sap Condensed Bold"/>
              </a:rPr>
              <a:t>How to construct the embeddings now ?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algn="ctr"/>
            <a:endParaRPr lang="en-US" sz="2500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45773FE-9B09-EEFF-01C0-9DC4C34C3CA3}"/>
              </a:ext>
            </a:extLst>
          </p:cNvPr>
          <p:cNvSpPr txBox="1"/>
          <p:nvPr/>
        </p:nvSpPr>
        <p:spPr>
          <a:xfrm>
            <a:off x="2547961" y="53083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JUST IMAGINE !!!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06787BE-4252-6D34-3779-C0C56C921AAA}"/>
              </a:ext>
            </a:extLst>
          </p:cNvPr>
          <p:cNvSpPr/>
          <p:nvPr/>
        </p:nvSpPr>
        <p:spPr bwMode="auto">
          <a:xfrm>
            <a:off x="2686009" y="2283027"/>
            <a:ext cx="8708315" cy="4183419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466C84-5A12-159A-9F65-C9624F5E4351}"/>
              </a:ext>
            </a:extLst>
          </p:cNvPr>
          <p:cNvCxnSpPr>
            <a:cxnSpLocks/>
          </p:cNvCxnSpPr>
          <p:nvPr/>
        </p:nvCxnSpPr>
        <p:spPr>
          <a:xfrm>
            <a:off x="2810752" y="2911030"/>
            <a:ext cx="8583572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6EB9F2-CB02-F297-6567-C3CF68BDC2BC}"/>
              </a:ext>
            </a:extLst>
          </p:cNvPr>
          <p:cNvGrpSpPr/>
          <p:nvPr/>
        </p:nvGrpSpPr>
        <p:grpSpPr>
          <a:xfrm>
            <a:off x="10048710" y="2506822"/>
            <a:ext cx="829544" cy="227831"/>
            <a:chOff x="0" y="0"/>
            <a:chExt cx="1539457" cy="4280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5ED953-1BAB-33D2-7B60-09CA8CF60133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6DB73CAA-8B07-3EB1-4F4E-F3EDF1A6007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14">
                <a:extLst>
                  <a:ext uri="{FF2B5EF4-FFF2-40B4-BE49-F238E27FC236}">
                    <a16:creationId xmlns:a16="http://schemas.microsoft.com/office/drawing/2014/main" id="{41CA1846-354C-A4CA-C306-90B8B81BED0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5">
              <a:extLst>
                <a:ext uri="{FF2B5EF4-FFF2-40B4-BE49-F238E27FC236}">
                  <a16:creationId xmlns:a16="http://schemas.microsoft.com/office/drawing/2014/main" id="{BB8E91E0-3E30-46F3-A071-585043A59F32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C434254F-00E0-706C-E047-159CC8BF71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800832-8A5B-E5D0-A6CD-EEBCE0ED954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534CA2F0-3298-4497-887E-EAE2A5293C68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5" name="Freeform 19">
                <a:extLst>
                  <a:ext uri="{FF2B5EF4-FFF2-40B4-BE49-F238E27FC236}">
                    <a16:creationId xmlns:a16="http://schemas.microsoft.com/office/drawing/2014/main" id="{930924F1-F767-8540-B798-BAF3FC5164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56C9A954-2AC5-5160-0EE1-CDA1C6A510F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8765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41261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WORD EMBEDDINGS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IV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122" name="Picture 2" descr="A Deep Dive into NLP Tokenization and Encoding with Word and Sentence  Embeddings – Data Jenius">
            <a:extLst>
              <a:ext uri="{FF2B5EF4-FFF2-40B4-BE49-F238E27FC236}">
                <a16:creationId xmlns:a16="http://schemas.microsoft.com/office/drawing/2014/main" id="{B63DD050-05B6-A740-8FBC-A7803611A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41" y="1796065"/>
            <a:ext cx="8158440" cy="52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240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41261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WORD EMBEDDINGS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IV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8E40682-C327-D427-678C-7F139B193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19" y="1482899"/>
            <a:ext cx="11222342" cy="585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37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41261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GAME TIME !!!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" name="Picture 3" descr="A qr code with a colorful logo&#10;&#10;Description automatically generated">
            <a:extLst>
              <a:ext uri="{FF2B5EF4-FFF2-40B4-BE49-F238E27FC236}">
                <a16:creationId xmlns:a16="http://schemas.microsoft.com/office/drawing/2014/main" id="{D8E4ED35-3079-450C-62DE-9E8A01E74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22" y="1996069"/>
            <a:ext cx="5059556" cy="50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59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326959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- RNNs 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V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AF6C97-1CCD-8374-D73A-CBEC7BBC89C8}"/>
              </a:ext>
            </a:extLst>
          </p:cNvPr>
          <p:cNvSpPr/>
          <p:nvPr/>
        </p:nvSpPr>
        <p:spPr bwMode="auto">
          <a:xfrm>
            <a:off x="711994" y="1310003"/>
            <a:ext cx="7010848" cy="6592638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621F4D-F23F-F08F-0828-BD4E1DB59EA9}"/>
              </a:ext>
            </a:extLst>
          </p:cNvPr>
          <p:cNvCxnSpPr>
            <a:cxnSpLocks/>
          </p:cNvCxnSpPr>
          <p:nvPr/>
        </p:nvCxnSpPr>
        <p:spPr>
          <a:xfrm>
            <a:off x="742801" y="2095104"/>
            <a:ext cx="6943873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1">
            <a:extLst>
              <a:ext uri="{FF2B5EF4-FFF2-40B4-BE49-F238E27FC236}">
                <a16:creationId xmlns:a16="http://schemas.microsoft.com/office/drawing/2014/main" id="{30593A3B-2447-8BDD-301A-E6E0D9EB6932}"/>
              </a:ext>
            </a:extLst>
          </p:cNvPr>
          <p:cNvGrpSpPr/>
          <p:nvPr/>
        </p:nvGrpSpPr>
        <p:grpSpPr>
          <a:xfrm>
            <a:off x="6035480" y="1534964"/>
            <a:ext cx="829544" cy="227831"/>
            <a:chOff x="0" y="0"/>
            <a:chExt cx="1539457" cy="428090"/>
          </a:xfrm>
        </p:grpSpPr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5AAF7FDF-B219-40EA-ED55-1F307E0A8B02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5053CBD9-86BB-A87B-1A0C-E62AF82EA1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1FAAC396-FA09-54FA-9B94-B001FB225D1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5">
              <a:extLst>
                <a:ext uri="{FF2B5EF4-FFF2-40B4-BE49-F238E27FC236}">
                  <a16:creationId xmlns:a16="http://schemas.microsoft.com/office/drawing/2014/main" id="{8960A0BA-0545-EB67-5995-3776156023A2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0F163CA3-AF7C-6C26-2B04-7E04D961322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7">
                <a:extLst>
                  <a:ext uri="{FF2B5EF4-FFF2-40B4-BE49-F238E27FC236}">
                    <a16:creationId xmlns:a16="http://schemas.microsoft.com/office/drawing/2014/main" id="{3DB35210-D67D-5430-59F0-01DADB7C0D8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AAE89991-8E23-9A43-CC88-67B7516D4468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6AFE67D1-A969-C200-9570-2B05D7575F9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20">
                <a:extLst>
                  <a:ext uri="{FF2B5EF4-FFF2-40B4-BE49-F238E27FC236}">
                    <a16:creationId xmlns:a16="http://schemas.microsoft.com/office/drawing/2014/main" id="{A5F5BCE3-9026-15C2-70AA-347A849A410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27" name="Picture 26" descr="A diagram of a neural network&#10;&#10;Description automatically generated">
            <a:extLst>
              <a:ext uri="{FF2B5EF4-FFF2-40B4-BE49-F238E27FC236}">
                <a16:creationId xmlns:a16="http://schemas.microsoft.com/office/drawing/2014/main" id="{9F09FA1A-2E86-4DC5-9B38-942DEE40F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32" y="2653951"/>
            <a:ext cx="6476816" cy="32292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10068E-1635-A30B-6588-240D32A53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0" y="5117473"/>
            <a:ext cx="1219200" cy="1193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71E0FD-8601-1F39-81C9-00B4EC99DE30}"/>
              </a:ext>
            </a:extLst>
          </p:cNvPr>
          <p:cNvSpPr txBox="1"/>
          <p:nvPr/>
        </p:nvSpPr>
        <p:spPr>
          <a:xfrm>
            <a:off x="709021" y="2526537"/>
            <a:ext cx="6894879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</a:t>
            </a:r>
            <a:r>
              <a:rPr lang="en-US" sz="2500" b="1" dirty="0">
                <a:solidFill>
                  <a:srgbClr val="FFFFFF"/>
                </a:solidFill>
                <a:latin typeface="Asap Condensed Bold"/>
              </a:rPr>
              <a:t>RNNs &amp; Sequential Data – indeed a great match !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RNNs maintain memory of previous inputs as they process each word in a sequence.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RNNs can process the sequence of embeddings to obtain the context. 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Contextual dependencies are thus preserved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Well suited for tasks to predict next tokens based on previous words</a:t>
            </a:r>
          </a:p>
          <a:p>
            <a:pPr algn="ctr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70923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32917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RNNs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V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5364" name="Picture 4" descr="Understanding Word Embeddings and Building your First RNN Model -">
            <a:extLst>
              <a:ext uri="{FF2B5EF4-FFF2-40B4-BE49-F238E27FC236}">
                <a16:creationId xmlns:a16="http://schemas.microsoft.com/office/drawing/2014/main" id="{41F6EAE4-161D-9024-C17A-3EFD6457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55" y="1401353"/>
            <a:ext cx="3789751" cy="574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67846" y="35544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B5CE92-D3F6-70D5-0268-5C8C6AD2BF57}"/>
              </a:ext>
            </a:extLst>
          </p:cNvPr>
          <p:cNvSpPr/>
          <p:nvPr/>
        </p:nvSpPr>
        <p:spPr bwMode="auto">
          <a:xfrm>
            <a:off x="6580295" y="1459728"/>
            <a:ext cx="6251129" cy="6008044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690518-755C-4165-9221-51402268DF06}"/>
              </a:ext>
            </a:extLst>
          </p:cNvPr>
          <p:cNvCxnSpPr>
            <a:cxnSpLocks/>
          </p:cNvCxnSpPr>
          <p:nvPr/>
        </p:nvCxnSpPr>
        <p:spPr>
          <a:xfrm>
            <a:off x="6580295" y="2275306"/>
            <a:ext cx="6251129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D386-CF27-8CAA-0ADC-F874193DAE9B}"/>
              </a:ext>
            </a:extLst>
          </p:cNvPr>
          <p:cNvGrpSpPr/>
          <p:nvPr/>
        </p:nvGrpSpPr>
        <p:grpSpPr>
          <a:xfrm>
            <a:off x="11538302" y="1796065"/>
            <a:ext cx="829544" cy="227831"/>
            <a:chOff x="0" y="0"/>
            <a:chExt cx="1539457" cy="42809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0166A63-89D5-EADB-D765-5428B92B0001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2BEC1A58-B7BD-B849-8FB4-B8602FE2AD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14">
                <a:extLst>
                  <a:ext uri="{FF2B5EF4-FFF2-40B4-BE49-F238E27FC236}">
                    <a16:creationId xmlns:a16="http://schemas.microsoft.com/office/drawing/2014/main" id="{F03036D2-984D-F612-79FC-8C82AA5E42E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5">
              <a:extLst>
                <a:ext uri="{FF2B5EF4-FFF2-40B4-BE49-F238E27FC236}">
                  <a16:creationId xmlns:a16="http://schemas.microsoft.com/office/drawing/2014/main" id="{69F881ED-5CA7-DF51-C0CD-6EE69C866F94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EF422C88-680A-FB17-789F-F07BE13674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7">
                <a:extLst>
                  <a:ext uri="{FF2B5EF4-FFF2-40B4-BE49-F238E27FC236}">
                    <a16:creationId xmlns:a16="http://schemas.microsoft.com/office/drawing/2014/main" id="{5157095D-8202-189A-394B-762446DDCDB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3B6572CA-82AA-66C3-D23A-333DBB961B5C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5E4D9750-1E2E-250E-547B-C997212B221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20">
                <a:extLst>
                  <a:ext uri="{FF2B5EF4-FFF2-40B4-BE49-F238E27FC236}">
                    <a16:creationId xmlns:a16="http://schemas.microsoft.com/office/drawing/2014/main" id="{7DB0F81C-48CC-AEC6-B4BE-C3BE1582A52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E7753A5-8372-1A6C-B0BD-650DBD181968}"/>
              </a:ext>
            </a:extLst>
          </p:cNvPr>
          <p:cNvSpPr txBox="1"/>
          <p:nvPr/>
        </p:nvSpPr>
        <p:spPr>
          <a:xfrm>
            <a:off x="7011215" y="2526717"/>
            <a:ext cx="538928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Word embeddings + RNN 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algn="ctr"/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NLP can leverage both </a:t>
            </a: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the semantic information captured by embeddings </a:t>
            </a: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&amp;</a:t>
            </a: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sequential dependencies captured by RNNs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algn="ctr"/>
            <a:r>
              <a:rPr lang="en-US" sz="2500" b="1" dirty="0">
                <a:solidFill>
                  <a:srgbClr val="FFFFFF"/>
                </a:solidFill>
                <a:latin typeface="Asap Condensed Bold"/>
              </a:rPr>
              <a:t>Tasks</a:t>
            </a: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: Language Modelling, Machine Translation, Sentiment analysis &amp; ….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Asap Condensed Bold"/>
            </a:endParaRPr>
          </a:p>
          <a:p>
            <a:pPr algn="ctr"/>
            <a:endParaRPr lang="en-US" sz="25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3A88A1-2B31-8B6B-3A10-BDBE50E3EFCB}"/>
              </a:ext>
            </a:extLst>
          </p:cNvPr>
          <p:cNvCxnSpPr>
            <a:cxnSpLocks/>
          </p:cNvCxnSpPr>
          <p:nvPr/>
        </p:nvCxnSpPr>
        <p:spPr>
          <a:xfrm>
            <a:off x="9597073" y="2992411"/>
            <a:ext cx="0" cy="562026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74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7DD79F9A-D817-793B-9E3C-85CA51D69A31}"/>
              </a:ext>
            </a:extLst>
          </p:cNvPr>
          <p:cNvSpPr txBox="1"/>
          <p:nvPr/>
        </p:nvSpPr>
        <p:spPr>
          <a:xfrm>
            <a:off x="1341735" y="1125905"/>
            <a:ext cx="8270615" cy="2988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FFFFFF"/>
                </a:solidFill>
                <a:latin typeface="Asap Condensed Bold"/>
              </a:rPr>
              <a:t>THE COMMON BUZZ QUESTION !!!</a:t>
            </a: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pic>
        <p:nvPicPr>
          <p:cNvPr id="7" name="Picture 29">
            <a:extLst>
              <a:ext uri="{FF2B5EF4-FFF2-40B4-BE49-F238E27FC236}">
                <a16:creationId xmlns:a16="http://schemas.microsoft.com/office/drawing/2014/main" id="{826D5D3A-1E2F-5460-1224-B62DF732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2768" y="596166"/>
            <a:ext cx="4292733" cy="70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62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0">
            <a:extLst>
              <a:ext uri="{FF2B5EF4-FFF2-40B4-BE49-F238E27FC236}">
                <a16:creationId xmlns:a16="http://schemas.microsoft.com/office/drawing/2014/main" id="{DF1422AD-7C32-4698-4AA4-AF570BFDDA44}"/>
              </a:ext>
            </a:extLst>
          </p:cNvPr>
          <p:cNvSpPr txBox="1"/>
          <p:nvPr/>
        </p:nvSpPr>
        <p:spPr>
          <a:xfrm>
            <a:off x="2552233" y="516016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LSTMs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VI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7F7F535-F2FB-E621-1335-3AC5A044B129}"/>
              </a:ext>
            </a:extLst>
          </p:cNvPr>
          <p:cNvSpPr/>
          <p:nvPr/>
        </p:nvSpPr>
        <p:spPr bwMode="auto">
          <a:xfrm>
            <a:off x="3969783" y="1796065"/>
            <a:ext cx="6251129" cy="5582701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6861D3-97B2-1E64-7D43-A26E0C95C01B}"/>
              </a:ext>
            </a:extLst>
          </p:cNvPr>
          <p:cNvCxnSpPr>
            <a:cxnSpLocks/>
          </p:cNvCxnSpPr>
          <p:nvPr/>
        </p:nvCxnSpPr>
        <p:spPr>
          <a:xfrm>
            <a:off x="3969783" y="2444118"/>
            <a:ext cx="6251129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8D82C7-BBF9-2547-B091-996783D470B3}"/>
              </a:ext>
            </a:extLst>
          </p:cNvPr>
          <p:cNvGrpSpPr/>
          <p:nvPr/>
        </p:nvGrpSpPr>
        <p:grpSpPr>
          <a:xfrm>
            <a:off x="8668492" y="2006176"/>
            <a:ext cx="829544" cy="227831"/>
            <a:chOff x="0" y="0"/>
            <a:chExt cx="1539457" cy="42809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32EFEE-0AA3-3646-6B13-1743287A9053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63" name="Freeform 13">
                <a:extLst>
                  <a:ext uri="{FF2B5EF4-FFF2-40B4-BE49-F238E27FC236}">
                    <a16:creationId xmlns:a16="http://schemas.microsoft.com/office/drawing/2014/main" id="{5B238097-77A0-29AB-51CA-D83E53254F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TextBox 14">
                <a:extLst>
                  <a:ext uri="{FF2B5EF4-FFF2-40B4-BE49-F238E27FC236}">
                    <a16:creationId xmlns:a16="http://schemas.microsoft.com/office/drawing/2014/main" id="{B24A023B-FDAF-964A-1911-68F4FD2A94E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7" name="Group 15">
              <a:extLst>
                <a:ext uri="{FF2B5EF4-FFF2-40B4-BE49-F238E27FC236}">
                  <a16:creationId xmlns:a16="http://schemas.microsoft.com/office/drawing/2014/main" id="{0B1B0496-8488-934F-6FC3-8107E872F258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61" name="Freeform 16">
                <a:extLst>
                  <a:ext uri="{FF2B5EF4-FFF2-40B4-BE49-F238E27FC236}">
                    <a16:creationId xmlns:a16="http://schemas.microsoft.com/office/drawing/2014/main" id="{F9D9E741-082A-7C29-D032-F793867D95D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TextBox 17">
                <a:extLst>
                  <a:ext uri="{FF2B5EF4-FFF2-40B4-BE49-F238E27FC236}">
                    <a16:creationId xmlns:a16="http://schemas.microsoft.com/office/drawing/2014/main" id="{4909C10C-E468-4DE3-1D9C-A440F930D49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8" name="Group 18">
              <a:extLst>
                <a:ext uri="{FF2B5EF4-FFF2-40B4-BE49-F238E27FC236}">
                  <a16:creationId xmlns:a16="http://schemas.microsoft.com/office/drawing/2014/main" id="{2D21CCDC-F336-D03E-F1FD-BB555A98FF72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59" name="Freeform 19">
                <a:extLst>
                  <a:ext uri="{FF2B5EF4-FFF2-40B4-BE49-F238E27FC236}">
                    <a16:creationId xmlns:a16="http://schemas.microsoft.com/office/drawing/2014/main" id="{6828DDDF-CAD9-3179-03EC-741E287F21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TextBox 20">
                <a:extLst>
                  <a:ext uri="{FF2B5EF4-FFF2-40B4-BE49-F238E27FC236}">
                    <a16:creationId xmlns:a16="http://schemas.microsoft.com/office/drawing/2014/main" id="{972E4A1B-5236-EC36-6285-32141261A7C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65" name="TextBox 10">
            <a:extLst>
              <a:ext uri="{FF2B5EF4-FFF2-40B4-BE49-F238E27FC236}">
                <a16:creationId xmlns:a16="http://schemas.microsoft.com/office/drawing/2014/main" id="{0E4C2EC7-42CD-5C00-FF48-91AD7BA53BAA}"/>
              </a:ext>
            </a:extLst>
          </p:cNvPr>
          <p:cNvSpPr txBox="1"/>
          <p:nvPr/>
        </p:nvSpPr>
        <p:spPr>
          <a:xfrm>
            <a:off x="4137746" y="2984296"/>
            <a:ext cx="5915202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STEP 1: To decide what to hold and what to forget </a:t>
            </a:r>
          </a:p>
          <a:p>
            <a:pPr marL="0" lvl="0" indent="0" algn="ctr">
              <a:spcBef>
                <a:spcPct val="0"/>
              </a:spcBef>
            </a:pPr>
            <a:endParaRPr lang="en-US" sz="2500" u="none" strike="noStrike" dirty="0">
              <a:solidFill>
                <a:srgbClr val="FFFFFF"/>
              </a:solidFill>
              <a:latin typeface="Asap Condensed Bold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STEP 2 : What new information to add</a:t>
            </a:r>
          </a:p>
          <a:p>
            <a:pPr marL="0" lvl="0" indent="0" algn="ctr">
              <a:spcBef>
                <a:spcPct val="0"/>
              </a:spcBef>
            </a:pPr>
            <a:endParaRPr lang="en-US" sz="2500" u="none" strike="noStrike" dirty="0">
              <a:solidFill>
                <a:srgbClr val="FFFFFF"/>
              </a:solidFill>
              <a:latin typeface="Asap Condensed Bold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STEP 3: Update the cell state with information from step 1 &amp; step 2</a:t>
            </a:r>
          </a:p>
          <a:p>
            <a:pPr marL="0" lvl="0" indent="0" algn="ctr">
              <a:spcBef>
                <a:spcPct val="0"/>
              </a:spcBef>
            </a:pPr>
            <a:endParaRPr lang="en-US" sz="2500" u="none" strike="noStrike" dirty="0">
              <a:solidFill>
                <a:srgbClr val="FFFFFF"/>
              </a:solidFill>
              <a:latin typeface="Asap Condensed Bold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STEP 4: Focus on the output</a:t>
            </a:r>
            <a:endParaRPr lang="en-US" sz="25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254792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0">
            <a:extLst>
              <a:ext uri="{FF2B5EF4-FFF2-40B4-BE49-F238E27FC236}">
                <a16:creationId xmlns:a16="http://schemas.microsoft.com/office/drawing/2014/main" id="{DF1422AD-7C32-4698-4AA4-AF570BFDDA44}"/>
              </a:ext>
            </a:extLst>
          </p:cNvPr>
          <p:cNvSpPr txBox="1"/>
          <p:nvPr/>
        </p:nvSpPr>
        <p:spPr>
          <a:xfrm>
            <a:off x="2552233" y="516016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LSTMs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VI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5EC974-25B4-BEB8-BFC6-63EF8FF82117}"/>
              </a:ext>
            </a:extLst>
          </p:cNvPr>
          <p:cNvGrpSpPr/>
          <p:nvPr/>
        </p:nvGrpSpPr>
        <p:grpSpPr>
          <a:xfrm>
            <a:off x="711994" y="1760877"/>
            <a:ext cx="2695422" cy="1762506"/>
            <a:chOff x="678252" y="2530715"/>
            <a:chExt cx="2832144" cy="176250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E82595-D345-E47D-C3BB-D741F4D3F3BC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8AB759-A20C-D4C2-6096-7B28A121DF6B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FF4892F9-9E60-30A4-7E82-9CA1443A61F5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FFFFFF"/>
                  </a:solidFill>
                  <a:latin typeface="Asap Condensed Bold"/>
                </a:rPr>
                <a:t>MEMORY CELL</a:t>
              </a:r>
              <a:endParaRPr lang="en-US" sz="2000" b="1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AAE7EF1E-F867-1473-BC81-9719F380D192}"/>
                </a:ext>
              </a:extLst>
            </p:cNvPr>
            <p:cNvSpPr txBox="1"/>
            <p:nvPr/>
          </p:nvSpPr>
          <p:spPr>
            <a:xfrm>
              <a:off x="881211" y="3146413"/>
              <a:ext cx="2426221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u="none" strike="noStrike" dirty="0">
                  <a:solidFill>
                    <a:srgbClr val="FFFFFF"/>
                  </a:solidFill>
                  <a:latin typeface="Asap Condensed Bold"/>
                </a:rPr>
                <a:t>Temporarily remembers and forgets the vectors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28D3DA-93C3-A2B7-4AE9-4BCE2CC90A10}"/>
              </a:ext>
            </a:extLst>
          </p:cNvPr>
          <p:cNvGrpSpPr/>
          <p:nvPr/>
        </p:nvGrpSpPr>
        <p:grpSpPr>
          <a:xfrm>
            <a:off x="3969783" y="2838240"/>
            <a:ext cx="2832144" cy="2030413"/>
            <a:chOff x="678252" y="2530714"/>
            <a:chExt cx="2832144" cy="2030413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D39987A-916D-818D-378F-83D0F2ADCE7E}"/>
                </a:ext>
              </a:extLst>
            </p:cNvPr>
            <p:cNvSpPr/>
            <p:nvPr/>
          </p:nvSpPr>
          <p:spPr bwMode="auto">
            <a:xfrm>
              <a:off x="678254" y="2530714"/>
              <a:ext cx="2832142" cy="2030413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69DD45-F851-D4BE-FD23-90A5ECBAF43B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FFB2FCBE-8FCB-7CD3-7C07-FE700039B5A2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INPUT GATE</a:t>
              </a:r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D4DD947-5DCF-B78D-1013-6AD5113971CF}"/>
                </a:ext>
              </a:extLst>
            </p:cNvPr>
            <p:cNvSpPr txBox="1"/>
            <p:nvPr/>
          </p:nvSpPr>
          <p:spPr>
            <a:xfrm>
              <a:off x="881211" y="3146413"/>
              <a:ext cx="242622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u="none" strike="noStrike" dirty="0">
                  <a:solidFill>
                    <a:srgbClr val="FFFFFF"/>
                  </a:solidFill>
                  <a:latin typeface="Asap Condensed Bold"/>
                </a:rPr>
                <a:t>Y = WX + B  where X acts as input to hidden layer along with added  info to memory cell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8C92CE-BF40-1A3F-55F5-89626BC317C5}"/>
              </a:ext>
            </a:extLst>
          </p:cNvPr>
          <p:cNvGrpSpPr/>
          <p:nvPr/>
        </p:nvGrpSpPr>
        <p:grpSpPr>
          <a:xfrm>
            <a:off x="7315200" y="4163418"/>
            <a:ext cx="2832144" cy="2030413"/>
            <a:chOff x="678252" y="2530714"/>
            <a:chExt cx="2832144" cy="2030413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D6DFA4F-7C27-5828-06C6-E8A32F55E5BD}"/>
                </a:ext>
              </a:extLst>
            </p:cNvPr>
            <p:cNvSpPr/>
            <p:nvPr/>
          </p:nvSpPr>
          <p:spPr bwMode="auto">
            <a:xfrm>
              <a:off x="678254" y="2530714"/>
              <a:ext cx="2832142" cy="2030413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FDBA02-ABC1-73E3-F4FA-B01ED5386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2D13C886-EF05-1182-4C63-5657529D9700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FORGET GATE</a:t>
              </a:r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E7D71CE1-7EB8-8B63-6FC8-03BFAD42179B}"/>
                </a:ext>
              </a:extLst>
            </p:cNvPr>
            <p:cNvSpPr txBox="1"/>
            <p:nvPr/>
          </p:nvSpPr>
          <p:spPr>
            <a:xfrm>
              <a:off x="881211" y="3146413"/>
              <a:ext cx="242622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When context changes, the output vector changes, and previous vector will be forgotten</a:t>
              </a:r>
              <a:endParaRPr lang="en-US" sz="20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6597AB-F516-F03A-7B2C-6CED038E261B}"/>
              </a:ext>
            </a:extLst>
          </p:cNvPr>
          <p:cNvGrpSpPr/>
          <p:nvPr/>
        </p:nvGrpSpPr>
        <p:grpSpPr>
          <a:xfrm>
            <a:off x="10829778" y="5394670"/>
            <a:ext cx="2832144" cy="2030413"/>
            <a:chOff x="678252" y="2530714"/>
            <a:chExt cx="2832144" cy="2030413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00A80F7-E291-873C-4218-884F24ED0777}"/>
                </a:ext>
              </a:extLst>
            </p:cNvPr>
            <p:cNvSpPr/>
            <p:nvPr/>
          </p:nvSpPr>
          <p:spPr bwMode="auto">
            <a:xfrm>
              <a:off x="678254" y="2530714"/>
              <a:ext cx="2832142" cy="2030413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00F4301-B5DA-1DD8-F2FD-71BDD23EDC25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302281A2-7D94-5862-B137-7A2202173C6C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OUTPUT GATE</a:t>
              </a:r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8276423B-1933-88E2-613A-9E932545A7AA}"/>
                </a:ext>
              </a:extLst>
            </p:cNvPr>
            <p:cNvSpPr txBox="1"/>
            <p:nvPr/>
          </p:nvSpPr>
          <p:spPr>
            <a:xfrm>
              <a:off x="881211" y="3146413"/>
              <a:ext cx="242622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u="none" strike="noStrike" dirty="0">
                  <a:solidFill>
                    <a:srgbClr val="FFFFFF"/>
                  </a:solidFill>
                  <a:latin typeface="Asap Condensed Bold"/>
                </a:rPr>
                <a:t>All information </a:t>
              </a: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from memory cell is carried to output layer (</a:t>
              </a:r>
              <a:r>
                <a:rPr lang="en-US" sz="2000" dirty="0" err="1">
                  <a:solidFill>
                    <a:srgbClr val="FFFFFF"/>
                  </a:solidFill>
                  <a:latin typeface="Asap Condensed Bold"/>
                </a:rPr>
                <a:t>ie</a:t>
              </a: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)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Memory +  Weights</a:t>
              </a:r>
              <a:endParaRPr lang="en-US" sz="20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63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32917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LSTMs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-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VI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16170" y="3523160"/>
            <a:ext cx="251094" cy="2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 descr="An Intuitive Explanation of LSTM. Recurrent Neural Networks | by Ottavio  Calzone | Medium">
            <a:extLst>
              <a:ext uri="{FF2B5EF4-FFF2-40B4-BE49-F238E27FC236}">
                <a16:creationId xmlns:a16="http://schemas.microsoft.com/office/drawing/2014/main" id="{9FC000F4-A630-C899-9969-F342E8B7F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70" y="1513867"/>
            <a:ext cx="10294859" cy="5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497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32917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RNN vs LSTMs - VI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FC652-D14D-7FD0-0153-350B8869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06" y="1309815"/>
            <a:ext cx="7222588" cy="44045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F37888-F5BC-B3C3-6BB7-FAE8880FC094}"/>
              </a:ext>
            </a:extLst>
          </p:cNvPr>
          <p:cNvSpPr txBox="1"/>
          <p:nvPr/>
        </p:nvSpPr>
        <p:spPr>
          <a:xfrm>
            <a:off x="3517569" y="6130490"/>
            <a:ext cx="790006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 Long range dependencies in sequential data</a:t>
            </a: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Gating mechanism in LSTMs provide better gradient flow</a:t>
            </a: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Asap Condensed Bold"/>
              </a:rPr>
              <a:t>Memory cells are adaptable</a:t>
            </a:r>
          </a:p>
        </p:txBody>
      </p:sp>
    </p:spTree>
    <p:extLst>
      <p:ext uri="{BB962C8B-B14F-4D97-AF65-F5344CB8AC3E}">
        <p14:creationId xmlns:p14="http://schemas.microsoft.com/office/powerpoint/2010/main" val="2760540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AF6C97-1CCD-8374-D73A-CBEC7BBC89C8}"/>
              </a:ext>
            </a:extLst>
          </p:cNvPr>
          <p:cNvSpPr/>
          <p:nvPr/>
        </p:nvSpPr>
        <p:spPr bwMode="auto">
          <a:xfrm>
            <a:off x="909980" y="1580933"/>
            <a:ext cx="7768796" cy="3483436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621F4D-F23F-F08F-0828-BD4E1DB59EA9}"/>
              </a:ext>
            </a:extLst>
          </p:cNvPr>
          <p:cNvCxnSpPr>
            <a:cxnSpLocks/>
          </p:cNvCxnSpPr>
          <p:nvPr/>
        </p:nvCxnSpPr>
        <p:spPr>
          <a:xfrm>
            <a:off x="931878" y="2354857"/>
            <a:ext cx="7746898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1">
            <a:extLst>
              <a:ext uri="{FF2B5EF4-FFF2-40B4-BE49-F238E27FC236}">
                <a16:creationId xmlns:a16="http://schemas.microsoft.com/office/drawing/2014/main" id="{30593A3B-2447-8BDD-301A-E6E0D9EB6932}"/>
              </a:ext>
            </a:extLst>
          </p:cNvPr>
          <p:cNvGrpSpPr/>
          <p:nvPr/>
        </p:nvGrpSpPr>
        <p:grpSpPr>
          <a:xfrm>
            <a:off x="7315200" y="1889547"/>
            <a:ext cx="829544" cy="227831"/>
            <a:chOff x="0" y="0"/>
            <a:chExt cx="1539457" cy="428090"/>
          </a:xfrm>
        </p:grpSpPr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5AAF7FDF-B219-40EA-ED55-1F307E0A8B02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5053CBD9-86BB-A87B-1A0C-E62AF82EA1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1FAAC396-FA09-54FA-9B94-B001FB225D1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5">
              <a:extLst>
                <a:ext uri="{FF2B5EF4-FFF2-40B4-BE49-F238E27FC236}">
                  <a16:creationId xmlns:a16="http://schemas.microsoft.com/office/drawing/2014/main" id="{8960A0BA-0545-EB67-5995-3776156023A2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0F163CA3-AF7C-6C26-2B04-7E04D961322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7">
                <a:extLst>
                  <a:ext uri="{FF2B5EF4-FFF2-40B4-BE49-F238E27FC236}">
                    <a16:creationId xmlns:a16="http://schemas.microsoft.com/office/drawing/2014/main" id="{3DB35210-D67D-5430-59F0-01DADB7C0D8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AAE89991-8E23-9A43-CC88-67B7516D4468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6AFE67D1-A969-C200-9570-2B05D7575F9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20">
                <a:extLst>
                  <a:ext uri="{FF2B5EF4-FFF2-40B4-BE49-F238E27FC236}">
                    <a16:creationId xmlns:a16="http://schemas.microsoft.com/office/drawing/2014/main" id="{A5F5BCE3-9026-15C2-70AA-347A849A410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BF878472-A4DB-E3C9-A067-0DFE6E9E860B}"/>
              </a:ext>
            </a:extLst>
          </p:cNvPr>
          <p:cNvSpPr txBox="1"/>
          <p:nvPr/>
        </p:nvSpPr>
        <p:spPr>
          <a:xfrm>
            <a:off x="1121698" y="2554238"/>
            <a:ext cx="7379099" cy="309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u="none" strike="noStrike" dirty="0">
                <a:solidFill>
                  <a:srgbClr val="FFFFFF"/>
                </a:solidFill>
                <a:latin typeface="Asap Condensed Bold"/>
              </a:rPr>
              <a:t>Encoder summarizes and preserves the input sequence of information in the internal state vectors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Decoder (LSTM Cell) starts generating output sequences based on final state of encoder LSTM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endParaRPr lang="en-US" sz="2400" u="none" strike="noStrike" dirty="0">
              <a:solidFill>
                <a:srgbClr val="FFFFFF"/>
              </a:solidFill>
              <a:latin typeface="Asap Condensed Bold"/>
            </a:endParaRP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endParaRPr lang="en-US" sz="24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100BAA02-05F7-16AB-7B13-ECD75A894871}"/>
              </a:ext>
            </a:extLst>
          </p:cNvPr>
          <p:cNvSpPr txBox="1"/>
          <p:nvPr/>
        </p:nvSpPr>
        <p:spPr>
          <a:xfrm>
            <a:off x="2552233" y="43231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ENCODER &amp; DECODER - VII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D1827C-A05B-6D66-FED6-905C73C929F3}"/>
              </a:ext>
            </a:extLst>
          </p:cNvPr>
          <p:cNvGrpSpPr/>
          <p:nvPr/>
        </p:nvGrpSpPr>
        <p:grpSpPr>
          <a:xfrm>
            <a:off x="9075517" y="3165229"/>
            <a:ext cx="2426221" cy="949569"/>
            <a:chOff x="8620206" y="3165231"/>
            <a:chExt cx="2426221" cy="949569"/>
          </a:xfrm>
        </p:grpSpPr>
        <p:sp>
          <p:nvSpPr>
            <p:cNvPr id="19" name="Round Diagonal Corner of Rectangle 18">
              <a:extLst>
                <a:ext uri="{FF2B5EF4-FFF2-40B4-BE49-F238E27FC236}">
                  <a16:creationId xmlns:a16="http://schemas.microsoft.com/office/drawing/2014/main" id="{A57EDC36-F42F-5D4B-E6F8-53AEF0758386}"/>
                </a:ext>
              </a:extLst>
            </p:cNvPr>
            <p:cNvSpPr/>
            <p:nvPr/>
          </p:nvSpPr>
          <p:spPr bwMode="auto">
            <a:xfrm>
              <a:off x="9045526" y="3165231"/>
              <a:ext cx="1575582" cy="949569"/>
            </a:xfrm>
            <a:prstGeom prst="round2Diag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159D6D5B-59D6-2939-A1DB-3AC86D91E403}"/>
                </a:ext>
              </a:extLst>
            </p:cNvPr>
            <p:cNvSpPr txBox="1"/>
            <p:nvPr/>
          </p:nvSpPr>
          <p:spPr>
            <a:xfrm>
              <a:off x="8620206" y="3486126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FFFFFF"/>
                  </a:solidFill>
                  <a:latin typeface="Asap Condensed Bold"/>
                </a:rPr>
                <a:t>ENCODER</a:t>
              </a:r>
              <a:endParaRPr lang="en-US" sz="2000" b="1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3BF835-C313-547E-06A6-4704B0CC8C7B}"/>
              </a:ext>
            </a:extLst>
          </p:cNvPr>
          <p:cNvGrpSpPr/>
          <p:nvPr/>
        </p:nvGrpSpPr>
        <p:grpSpPr>
          <a:xfrm>
            <a:off x="11501738" y="3165229"/>
            <a:ext cx="2426221" cy="949569"/>
            <a:chOff x="8620206" y="3165231"/>
            <a:chExt cx="2426221" cy="949569"/>
          </a:xfrm>
        </p:grpSpPr>
        <p:sp>
          <p:nvSpPr>
            <p:cNvPr id="23" name="Round Diagonal Corner of Rectangle 22">
              <a:extLst>
                <a:ext uri="{FF2B5EF4-FFF2-40B4-BE49-F238E27FC236}">
                  <a16:creationId xmlns:a16="http://schemas.microsoft.com/office/drawing/2014/main" id="{FE3F8742-2733-3F3C-F09A-E19A0D748C23}"/>
                </a:ext>
              </a:extLst>
            </p:cNvPr>
            <p:cNvSpPr/>
            <p:nvPr/>
          </p:nvSpPr>
          <p:spPr bwMode="auto">
            <a:xfrm>
              <a:off x="9045526" y="3165231"/>
              <a:ext cx="1575582" cy="949569"/>
            </a:xfrm>
            <a:prstGeom prst="round2Diag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82248B14-6533-5459-74BD-4EA869E9BB32}"/>
                </a:ext>
              </a:extLst>
            </p:cNvPr>
            <p:cNvSpPr txBox="1"/>
            <p:nvPr/>
          </p:nvSpPr>
          <p:spPr>
            <a:xfrm>
              <a:off x="8620206" y="3486126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DECODER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98A332-9F0D-2AEB-AD00-4F1900941558}"/>
              </a:ext>
            </a:extLst>
          </p:cNvPr>
          <p:cNvCxnSpPr>
            <a:cxnSpLocks/>
          </p:cNvCxnSpPr>
          <p:nvPr/>
        </p:nvCxnSpPr>
        <p:spPr>
          <a:xfrm flipV="1">
            <a:off x="10237500" y="4114798"/>
            <a:ext cx="0" cy="744216"/>
          </a:xfrm>
          <a:prstGeom prst="straightConnector1">
            <a:avLst/>
          </a:prstGeom>
          <a:ln w="28575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D4658E-856C-2AB4-E585-469800796C6B}"/>
              </a:ext>
            </a:extLst>
          </p:cNvPr>
          <p:cNvCxnSpPr>
            <a:cxnSpLocks/>
          </p:cNvCxnSpPr>
          <p:nvPr/>
        </p:nvCxnSpPr>
        <p:spPr>
          <a:xfrm>
            <a:off x="11119075" y="3640012"/>
            <a:ext cx="807983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ADAC25-04D5-F8DA-A41F-C45114CFE89F}"/>
              </a:ext>
            </a:extLst>
          </p:cNvPr>
          <p:cNvCxnSpPr>
            <a:cxnSpLocks/>
          </p:cNvCxnSpPr>
          <p:nvPr/>
        </p:nvCxnSpPr>
        <p:spPr>
          <a:xfrm flipV="1">
            <a:off x="12680588" y="2421013"/>
            <a:ext cx="0" cy="744216"/>
          </a:xfrm>
          <a:prstGeom prst="straightConnector1">
            <a:avLst/>
          </a:prstGeom>
          <a:ln w="28575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">
            <a:extLst>
              <a:ext uri="{FF2B5EF4-FFF2-40B4-BE49-F238E27FC236}">
                <a16:creationId xmlns:a16="http://schemas.microsoft.com/office/drawing/2014/main" id="{17E4BDDC-41D9-C796-774E-7B7D13E3B7E1}"/>
              </a:ext>
            </a:extLst>
          </p:cNvPr>
          <p:cNvSpPr txBox="1"/>
          <p:nvPr/>
        </p:nvSpPr>
        <p:spPr>
          <a:xfrm>
            <a:off x="9024389" y="4872134"/>
            <a:ext cx="242622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Asap Condensed Bold"/>
              </a:rPr>
              <a:t>INPUT</a:t>
            </a:r>
            <a:endParaRPr lang="en-US" sz="2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2CE2BF7E-FAD7-CFAA-B57F-4A72169544CA}"/>
              </a:ext>
            </a:extLst>
          </p:cNvPr>
          <p:cNvSpPr txBox="1"/>
          <p:nvPr/>
        </p:nvSpPr>
        <p:spPr>
          <a:xfrm>
            <a:off x="11450610" y="2003463"/>
            <a:ext cx="242622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Asap Condensed Bold"/>
              </a:rPr>
              <a:t>OUTPUT</a:t>
            </a:r>
            <a:endParaRPr lang="en-US" sz="2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DEEBC81F-132D-A6DF-BB87-AB4BB6804363}"/>
              </a:ext>
            </a:extLst>
          </p:cNvPr>
          <p:cNvSpPr txBox="1"/>
          <p:nvPr/>
        </p:nvSpPr>
        <p:spPr>
          <a:xfrm>
            <a:off x="10878052" y="3247825"/>
            <a:ext cx="124737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Asap Condensed Bold"/>
              </a:rPr>
              <a:t>STATE</a:t>
            </a:r>
            <a:endParaRPr lang="en-US" sz="2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FD065DA1-836C-5D71-568F-66038626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89" y="5426489"/>
            <a:ext cx="5504648" cy="250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86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41835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ATTENTION - VIII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FF636AE-A256-D347-23D9-58A2339710CC}"/>
              </a:ext>
            </a:extLst>
          </p:cNvPr>
          <p:cNvSpPr/>
          <p:nvPr/>
        </p:nvSpPr>
        <p:spPr bwMode="auto">
          <a:xfrm>
            <a:off x="1321594" y="1580003"/>
            <a:ext cx="6450806" cy="5852543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6CADE9-1BE9-B50B-347C-3866577FABB4}"/>
              </a:ext>
            </a:extLst>
          </p:cNvPr>
          <p:cNvCxnSpPr>
            <a:cxnSpLocks/>
          </p:cNvCxnSpPr>
          <p:nvPr/>
        </p:nvCxnSpPr>
        <p:spPr>
          <a:xfrm>
            <a:off x="1420159" y="2157909"/>
            <a:ext cx="6101276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1">
            <a:extLst>
              <a:ext uri="{FF2B5EF4-FFF2-40B4-BE49-F238E27FC236}">
                <a16:creationId xmlns:a16="http://schemas.microsoft.com/office/drawing/2014/main" id="{786A6E5A-D410-CB35-F9DF-5334352B9D95}"/>
              </a:ext>
            </a:extLst>
          </p:cNvPr>
          <p:cNvGrpSpPr/>
          <p:nvPr/>
        </p:nvGrpSpPr>
        <p:grpSpPr>
          <a:xfrm>
            <a:off x="6147582" y="1798386"/>
            <a:ext cx="829544" cy="227831"/>
            <a:chOff x="0" y="0"/>
            <a:chExt cx="1539457" cy="428090"/>
          </a:xfrm>
        </p:grpSpPr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60B4D98D-8315-A370-3996-53A329152A11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6F1A32DF-6AE9-4216-33FB-31379C8948C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14">
                <a:extLst>
                  <a:ext uri="{FF2B5EF4-FFF2-40B4-BE49-F238E27FC236}">
                    <a16:creationId xmlns:a16="http://schemas.microsoft.com/office/drawing/2014/main" id="{C14820A4-BFA3-6967-F327-AC7CF96BEAE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889468F-D990-043D-9FEE-60D9DFE10AE4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57FC7A97-CB87-32E3-49C5-6BD44EF7F4E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DE08DA06-5B42-5E48-3C4D-8AC77952795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A7604950-6A13-BD94-8BE9-01DACC7D3358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3F70EFC0-2288-67A6-663C-3F3A97A9D5D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9D7D45A9-6C48-5222-B6F9-1D8B1A2C7C2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</p:grpSp>
      <p:sp>
        <p:nvSpPr>
          <p:cNvPr id="29" name="TextBox 10">
            <a:extLst>
              <a:ext uri="{FF2B5EF4-FFF2-40B4-BE49-F238E27FC236}">
                <a16:creationId xmlns:a16="http://schemas.microsoft.com/office/drawing/2014/main" id="{BBCDE3FA-5CED-21A4-A45B-7865000D0C3A}"/>
              </a:ext>
            </a:extLst>
          </p:cNvPr>
          <p:cNvSpPr txBox="1"/>
          <p:nvPr/>
        </p:nvSpPr>
        <p:spPr>
          <a:xfrm>
            <a:off x="1518724" y="2556894"/>
            <a:ext cx="5948875" cy="468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All information is sourced into fixed-length vector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Decoder has more load to decipher huge single vector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Issues with handling long sentences – length more than in corpus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u="none" strike="noStrike" dirty="0">
                <a:solidFill>
                  <a:srgbClr val="FFFFFF"/>
                </a:solidFill>
                <a:latin typeface="Asap Condensed Bold"/>
              </a:rPr>
              <a:t>Compressing huge information in a vector is </a:t>
            </a: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quite not adaptable</a:t>
            </a:r>
            <a:endParaRPr lang="en-US" sz="2400" u="none" strike="noStrike" dirty="0">
              <a:solidFill>
                <a:srgbClr val="FFFFFF"/>
              </a:solidFill>
              <a:latin typeface="Asap Condensed Bold"/>
            </a:endParaRP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endParaRPr lang="en-US" sz="24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pic>
        <p:nvPicPr>
          <p:cNvPr id="8" name="Picture 4" descr="The Annotated Transformer">
            <a:extLst>
              <a:ext uri="{FF2B5EF4-FFF2-40B4-BE49-F238E27FC236}">
                <a16:creationId xmlns:a16="http://schemas.microsoft.com/office/drawing/2014/main" id="{4A304621-4E3B-3E26-B27B-1428870A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85" y="1670282"/>
            <a:ext cx="5060783" cy="537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D946C86-6938-6062-F9AA-83F6DA808241}"/>
              </a:ext>
            </a:extLst>
          </p:cNvPr>
          <p:cNvSpPr txBox="1"/>
          <p:nvPr/>
        </p:nvSpPr>
        <p:spPr>
          <a:xfrm>
            <a:off x="2776530" y="1741983"/>
            <a:ext cx="317464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FFFFF"/>
                </a:solidFill>
                <a:latin typeface="Asap Condensed Bold"/>
              </a:rPr>
              <a:t>WHY ATTENTION MODELS?</a:t>
            </a:r>
          </a:p>
        </p:txBody>
      </p:sp>
    </p:spTree>
    <p:extLst>
      <p:ext uri="{BB962C8B-B14F-4D97-AF65-F5344CB8AC3E}">
        <p14:creationId xmlns:p14="http://schemas.microsoft.com/office/powerpoint/2010/main" val="2560304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166425" y="41835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ATTENTION - VIII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A5463B-C4D2-F4D8-C55A-F2FDC3C0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47" y="1164605"/>
            <a:ext cx="7772400" cy="303850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3C6191-665D-63E6-0A5A-8E073CC05BC8}"/>
              </a:ext>
            </a:extLst>
          </p:cNvPr>
          <p:cNvSpPr/>
          <p:nvPr/>
        </p:nvSpPr>
        <p:spPr bwMode="auto">
          <a:xfrm>
            <a:off x="4746546" y="4572000"/>
            <a:ext cx="4524064" cy="3239250"/>
          </a:xfrm>
          <a:prstGeom prst="roundRect">
            <a:avLst/>
          </a:prstGeom>
          <a:noFill/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FED89C-8660-E930-F164-852A50C980B8}"/>
              </a:ext>
            </a:extLst>
          </p:cNvPr>
          <p:cNvCxnSpPr>
            <a:cxnSpLocks/>
          </p:cNvCxnSpPr>
          <p:nvPr/>
        </p:nvCxnSpPr>
        <p:spPr>
          <a:xfrm>
            <a:off x="4794116" y="5088844"/>
            <a:ext cx="4428923" cy="0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7C457A-FE6C-8BBF-E459-60EC37E456EC}"/>
              </a:ext>
            </a:extLst>
          </p:cNvPr>
          <p:cNvGrpSpPr/>
          <p:nvPr/>
        </p:nvGrpSpPr>
        <p:grpSpPr>
          <a:xfrm>
            <a:off x="8077649" y="4716634"/>
            <a:ext cx="829544" cy="227831"/>
            <a:chOff x="0" y="0"/>
            <a:chExt cx="1539457" cy="4280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E81F924-FC36-0D13-12F4-AB098CB82E81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23" name="Freeform 13">
                <a:extLst>
                  <a:ext uri="{FF2B5EF4-FFF2-40B4-BE49-F238E27FC236}">
                    <a16:creationId xmlns:a16="http://schemas.microsoft.com/office/drawing/2014/main" id="{FB61B991-DCD1-2961-6B84-88579808EE5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14">
                <a:extLst>
                  <a:ext uri="{FF2B5EF4-FFF2-40B4-BE49-F238E27FC236}">
                    <a16:creationId xmlns:a16="http://schemas.microsoft.com/office/drawing/2014/main" id="{8EF37286-F837-B7A7-17D5-C72F5EDED42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2B85C7B0-9108-94EE-F07D-AA6D2ADEF4F5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FF9DEBAD-D71F-7EAE-A14A-503D93BD15E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17">
                <a:extLst>
                  <a:ext uri="{FF2B5EF4-FFF2-40B4-BE49-F238E27FC236}">
                    <a16:creationId xmlns:a16="http://schemas.microsoft.com/office/drawing/2014/main" id="{BED6B9F6-DB23-03B5-F0D5-7191C71A714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66062D8A-6FA0-5056-4217-CB90034EF668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E30AC923-E224-EFF7-3CA1-72823C6E965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48A551CA-E539-357E-F214-18864B13350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5" name="TextBox 10">
            <a:extLst>
              <a:ext uri="{FF2B5EF4-FFF2-40B4-BE49-F238E27FC236}">
                <a16:creationId xmlns:a16="http://schemas.microsoft.com/office/drawing/2014/main" id="{59872BDF-7FCA-8117-934E-BBDF4A8BDE91}"/>
              </a:ext>
            </a:extLst>
          </p:cNvPr>
          <p:cNvSpPr txBox="1"/>
          <p:nvPr/>
        </p:nvSpPr>
        <p:spPr>
          <a:xfrm>
            <a:off x="5053168" y="5233224"/>
            <a:ext cx="4524064" cy="257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Encoding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u="none" strike="noStrike" dirty="0">
                <a:solidFill>
                  <a:srgbClr val="FFFFFF"/>
                </a:solidFill>
                <a:latin typeface="Asap Condensed Bold"/>
              </a:rPr>
              <a:t>Computing Attention weights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Asap Condensed Bold"/>
              </a:rPr>
              <a:t>Context vector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r>
              <a:rPr lang="en-US" sz="2400" u="none" strike="noStrike" dirty="0">
                <a:solidFill>
                  <a:srgbClr val="FFFFFF"/>
                </a:solidFill>
                <a:latin typeface="Asap Condensed Bold"/>
              </a:rPr>
              <a:t>Decoding</a:t>
            </a:r>
          </a:p>
          <a:p>
            <a:pPr marL="342900" lvl="0" indent="-342900" algn="just">
              <a:lnSpc>
                <a:spcPts val="4134"/>
              </a:lnSpc>
              <a:spcBef>
                <a:spcPct val="0"/>
              </a:spcBef>
              <a:buFontTx/>
              <a:buChar char="-"/>
            </a:pPr>
            <a:endParaRPr lang="en-US" sz="2400" u="none" strike="noStrike" dirty="0">
              <a:solidFill>
                <a:srgbClr val="FFFFFF"/>
              </a:solidFill>
              <a:latin typeface="Asap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434140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166425" y="41835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TRANSFORMERS - IX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The Transformer Model - MachineLearningMastery.com">
            <a:extLst>
              <a:ext uri="{FF2B5EF4-FFF2-40B4-BE49-F238E27FC236}">
                <a16:creationId xmlns:a16="http://schemas.microsoft.com/office/drawing/2014/main" id="{7D9B5026-9ABA-0D2E-7CE2-1426EA11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60" y="1321419"/>
            <a:ext cx="4181145" cy="58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CA14FA6-FCED-D4D5-A47C-58694191019D}"/>
              </a:ext>
            </a:extLst>
          </p:cNvPr>
          <p:cNvGrpSpPr/>
          <p:nvPr/>
        </p:nvGrpSpPr>
        <p:grpSpPr>
          <a:xfrm>
            <a:off x="11579132" y="1968091"/>
            <a:ext cx="765268" cy="227830"/>
            <a:chOff x="0" y="0"/>
            <a:chExt cx="1539457" cy="4280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5EC408-12F7-C4BE-A435-0964BEE92767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DC4BDE3D-CAEB-5C93-C912-0CEA480DFF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14">
                <a:extLst>
                  <a:ext uri="{FF2B5EF4-FFF2-40B4-BE49-F238E27FC236}">
                    <a16:creationId xmlns:a16="http://schemas.microsoft.com/office/drawing/2014/main" id="{347B99C0-C142-C7D3-86A7-FEB0342D1D5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5">
              <a:extLst>
                <a:ext uri="{FF2B5EF4-FFF2-40B4-BE49-F238E27FC236}">
                  <a16:creationId xmlns:a16="http://schemas.microsoft.com/office/drawing/2014/main" id="{1CF430AB-62A5-DB61-F38C-B725BB8F4308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29" name="Freeform 16">
                <a:extLst>
                  <a:ext uri="{FF2B5EF4-FFF2-40B4-BE49-F238E27FC236}">
                    <a16:creationId xmlns:a16="http://schemas.microsoft.com/office/drawing/2014/main" id="{FBEB8FD8-3665-C31B-4F82-789F1AAC01E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11F64067-CDD8-0CED-F74A-9C8F2A4301A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6" name="Group 18">
              <a:extLst>
                <a:ext uri="{FF2B5EF4-FFF2-40B4-BE49-F238E27FC236}">
                  <a16:creationId xmlns:a16="http://schemas.microsoft.com/office/drawing/2014/main" id="{AD299080-CFDE-E38A-EC38-5F5AC8EBCA44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27" name="Freeform 19">
                <a:extLst>
                  <a:ext uri="{FF2B5EF4-FFF2-40B4-BE49-F238E27FC236}">
                    <a16:creationId xmlns:a16="http://schemas.microsoft.com/office/drawing/2014/main" id="{6DEA21AB-286B-8C78-46CD-9B4FE1F03D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F170FAC1-46BD-EC8D-37C7-8B213100E7E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20DBB6-F6F8-AA04-E3D3-3C0F223FBF86}"/>
              </a:ext>
            </a:extLst>
          </p:cNvPr>
          <p:cNvGrpSpPr/>
          <p:nvPr/>
        </p:nvGrpSpPr>
        <p:grpSpPr>
          <a:xfrm>
            <a:off x="6892761" y="1796065"/>
            <a:ext cx="6286921" cy="4483872"/>
            <a:chOff x="6892761" y="1796065"/>
            <a:chExt cx="6286921" cy="44838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01EFD8F-6C1B-C59B-1529-C329E5C97245}"/>
                </a:ext>
              </a:extLst>
            </p:cNvPr>
            <p:cNvSpPr/>
            <p:nvPr/>
          </p:nvSpPr>
          <p:spPr bwMode="auto">
            <a:xfrm>
              <a:off x="6892761" y="1796065"/>
              <a:ext cx="5880566" cy="4483872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7BB9FC0-78E4-24BD-2DCA-F78086822617}"/>
                </a:ext>
              </a:extLst>
            </p:cNvPr>
            <p:cNvCxnSpPr>
              <a:cxnSpLocks/>
            </p:cNvCxnSpPr>
            <p:nvPr/>
          </p:nvCxnSpPr>
          <p:spPr>
            <a:xfrm>
              <a:off x="6892761" y="2367946"/>
              <a:ext cx="5880566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109DF1B2-4183-63BA-B0F0-9E8BCDBBBEE2}"/>
                </a:ext>
              </a:extLst>
            </p:cNvPr>
            <p:cNvSpPr txBox="1"/>
            <p:nvPr/>
          </p:nvSpPr>
          <p:spPr>
            <a:xfrm>
              <a:off x="7315200" y="2453754"/>
              <a:ext cx="5864482" cy="3626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u="none" strike="noStrike" dirty="0">
                  <a:solidFill>
                    <a:srgbClr val="FFFFFF"/>
                  </a:solidFill>
                  <a:latin typeface="Asap Condensed Bold"/>
                </a:rPr>
                <a:t>Transformers leverage self-attention mechanism </a:t>
              </a:r>
            </a:p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u="none" strike="noStrike" dirty="0">
                  <a:solidFill>
                    <a:srgbClr val="FFFFFF"/>
                  </a:solidFill>
                  <a:latin typeface="Asap Condensed Bold"/>
                </a:rPr>
                <a:t>Enables parallelization during training</a:t>
              </a:r>
            </a:p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dirty="0">
                  <a:solidFill>
                    <a:srgbClr val="FFFFFF"/>
                  </a:solidFill>
                  <a:latin typeface="Asap Condensed Bold"/>
                </a:rPr>
                <a:t>Improved performance</a:t>
              </a:r>
              <a:endParaRPr lang="en-US" sz="2300" u="none" strike="noStrike" dirty="0">
                <a:solidFill>
                  <a:srgbClr val="FFFFFF"/>
                </a:solidFill>
                <a:latin typeface="Asap Condensed Bold"/>
              </a:endParaRPr>
            </a:p>
            <a:p>
              <a:pPr lvl="0">
                <a:lnSpc>
                  <a:spcPts val="4134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FFFFFF"/>
                  </a:solidFill>
                  <a:latin typeface="Asap Condensed Bold"/>
                </a:rPr>
                <a:t>Models such as BERT &amp; GPT showed the effectiveness of transformer-based</a:t>
              </a:r>
            </a:p>
            <a:p>
              <a:pPr lvl="0">
                <a:lnSpc>
                  <a:spcPts val="4134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FFFFFF"/>
                  </a:solidFill>
                  <a:latin typeface="Asap Condensed Bold"/>
                </a:rPr>
                <a:t> architectures</a:t>
              </a:r>
              <a:endParaRPr lang="en-US" sz="23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638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41835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LLMs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- 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X</a:t>
            </a: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black and white diagram of various icons&#10;&#10;Description automatically generated with medium confidence">
            <a:extLst>
              <a:ext uri="{FF2B5EF4-FFF2-40B4-BE49-F238E27FC236}">
                <a16:creationId xmlns:a16="http://schemas.microsoft.com/office/drawing/2014/main" id="{A168580E-D75F-A59B-9317-5AB9C9EA7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3" y="1924314"/>
            <a:ext cx="6297674" cy="47232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DB96216-0D4F-81A8-2A07-C7A064C5B315}"/>
              </a:ext>
            </a:extLst>
          </p:cNvPr>
          <p:cNvGrpSpPr/>
          <p:nvPr/>
        </p:nvGrpSpPr>
        <p:grpSpPr>
          <a:xfrm>
            <a:off x="6892761" y="1873681"/>
            <a:ext cx="5880566" cy="5062378"/>
            <a:chOff x="6892761" y="1796065"/>
            <a:chExt cx="5880566" cy="506237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3A19212-F6AB-8485-C0D0-C408E7308B4C}"/>
                </a:ext>
              </a:extLst>
            </p:cNvPr>
            <p:cNvSpPr/>
            <p:nvPr/>
          </p:nvSpPr>
          <p:spPr bwMode="auto">
            <a:xfrm>
              <a:off x="6892761" y="1796065"/>
              <a:ext cx="5880566" cy="5062378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A5C772-5286-5AA6-E2B7-48F925425A83}"/>
                </a:ext>
              </a:extLst>
            </p:cNvPr>
            <p:cNvCxnSpPr>
              <a:cxnSpLocks/>
            </p:cNvCxnSpPr>
            <p:nvPr/>
          </p:nvCxnSpPr>
          <p:spPr>
            <a:xfrm>
              <a:off x="6892761" y="2367946"/>
              <a:ext cx="5880566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4B8DFF-2A45-7D69-F5A5-B7FE0F025843}"/>
                </a:ext>
              </a:extLst>
            </p:cNvPr>
            <p:cNvSpPr txBox="1"/>
            <p:nvPr/>
          </p:nvSpPr>
          <p:spPr>
            <a:xfrm>
              <a:off x="7162800" y="2517842"/>
              <a:ext cx="5597912" cy="41526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u="none" strike="noStrike" dirty="0">
                  <a:solidFill>
                    <a:srgbClr val="FFFFFF"/>
                  </a:solidFill>
                  <a:latin typeface="Asap Condensed Bold"/>
                </a:rPr>
                <a:t>Models trained on vast data and process billions </a:t>
              </a:r>
              <a:r>
                <a:rPr lang="en-US" sz="2300" dirty="0">
                  <a:solidFill>
                    <a:srgbClr val="FFFFFF"/>
                  </a:solidFill>
                  <a:latin typeface="Asap Condensed Bold"/>
                </a:rPr>
                <a:t>of parameters</a:t>
              </a:r>
            </a:p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dirty="0">
                  <a:solidFill>
                    <a:srgbClr val="FFFFFF"/>
                  </a:solidFill>
                  <a:latin typeface="Asap Condensed Bold"/>
                </a:rPr>
                <a:t>Understands and generates human-like text across wide topics &amp; domains</a:t>
              </a:r>
            </a:p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dirty="0">
                  <a:solidFill>
                    <a:srgbClr val="FFFFFF"/>
                  </a:solidFill>
                  <a:latin typeface="Asap Condensed Bold"/>
                </a:rPr>
                <a:t>Common reasoning &amp; language understanding</a:t>
              </a:r>
            </a:p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dirty="0">
                  <a:solidFill>
                    <a:srgbClr val="FFFFFF"/>
                  </a:solidFill>
                  <a:latin typeface="Asap Condensed Bold"/>
                </a:rPr>
                <a:t>Generalization &amp; Versatility</a:t>
              </a:r>
            </a:p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endParaRPr lang="en-US" sz="23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9C99F5-6670-54FA-BC9A-4D4B6C65C263}"/>
              </a:ext>
            </a:extLst>
          </p:cNvPr>
          <p:cNvGrpSpPr/>
          <p:nvPr/>
        </p:nvGrpSpPr>
        <p:grpSpPr>
          <a:xfrm>
            <a:off x="11423014" y="2067837"/>
            <a:ext cx="865629" cy="227830"/>
            <a:chOff x="0" y="0"/>
            <a:chExt cx="1539457" cy="42809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79BBCA-F509-E9A5-8210-B8AB7229DADE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683CAD3F-8D3F-B614-935F-516E15FD087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14">
                <a:extLst>
                  <a:ext uri="{FF2B5EF4-FFF2-40B4-BE49-F238E27FC236}">
                    <a16:creationId xmlns:a16="http://schemas.microsoft.com/office/drawing/2014/main" id="{DA9E8B3F-DA9D-C40B-5BDC-980FB7D570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5">
              <a:extLst>
                <a:ext uri="{FF2B5EF4-FFF2-40B4-BE49-F238E27FC236}">
                  <a16:creationId xmlns:a16="http://schemas.microsoft.com/office/drawing/2014/main" id="{7A4490CB-979B-A805-EC4E-1207A1B06EC4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8F96D003-3E6F-E740-9E8E-5B43118A493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7">
                <a:extLst>
                  <a:ext uri="{FF2B5EF4-FFF2-40B4-BE49-F238E27FC236}">
                    <a16:creationId xmlns:a16="http://schemas.microsoft.com/office/drawing/2014/main" id="{14D6151E-EE3E-8513-72D6-9335826CB1A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E3AB0F8F-8B28-128A-45C9-E6073E7C5D21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7C8FBE4E-65D1-06BA-5730-2F738B6056F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20">
                <a:extLst>
                  <a:ext uri="{FF2B5EF4-FFF2-40B4-BE49-F238E27FC236}">
                    <a16:creationId xmlns:a16="http://schemas.microsoft.com/office/drawing/2014/main" id="{87D88C99-B739-C4BB-A743-C9DB80FD9D8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430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552233" y="418350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DECODING NLP – 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LLMs</a:t>
            </a: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 - </a:t>
            </a: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X</a:t>
            </a: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Large language models (LLMs): A brief History, applications &amp; challenges |  by Ambika | GoPenAI">
            <a:extLst>
              <a:ext uri="{FF2B5EF4-FFF2-40B4-BE49-F238E27FC236}">
                <a16:creationId xmlns:a16="http://schemas.microsoft.com/office/drawing/2014/main" id="{7224405B-4D2A-6D62-0CCC-78891F41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21" y="1369583"/>
            <a:ext cx="9655367" cy="57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4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7DD79F9A-D817-793B-9E3C-85CA51D69A31}"/>
              </a:ext>
            </a:extLst>
          </p:cNvPr>
          <p:cNvSpPr txBox="1"/>
          <p:nvPr/>
        </p:nvSpPr>
        <p:spPr>
          <a:xfrm>
            <a:off x="1341735" y="1125905"/>
            <a:ext cx="8270615" cy="2988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FFFFFF"/>
                </a:solidFill>
                <a:latin typeface="Asap Condensed Bold"/>
              </a:rPr>
              <a:t>THE COMMON BUZZ QUESTION !!!</a:t>
            </a: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pic>
        <p:nvPicPr>
          <p:cNvPr id="7" name="Picture 29">
            <a:extLst>
              <a:ext uri="{FF2B5EF4-FFF2-40B4-BE49-F238E27FC236}">
                <a16:creationId xmlns:a16="http://schemas.microsoft.com/office/drawing/2014/main" id="{826D5D3A-1E2F-5460-1224-B62DF732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02768" y="596166"/>
            <a:ext cx="4292733" cy="7037268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ECD95062-40E5-0290-9A2F-A64AD4948B80}"/>
              </a:ext>
            </a:extLst>
          </p:cNvPr>
          <p:cNvSpPr txBox="1"/>
          <p:nvPr/>
        </p:nvSpPr>
        <p:spPr>
          <a:xfrm>
            <a:off x="2189229" y="5192654"/>
            <a:ext cx="5908937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u="none" strike="noStrike" dirty="0">
                <a:solidFill>
                  <a:srgbClr val="FFFFFF"/>
                </a:solidFill>
                <a:latin typeface="Asap Condensed Bold"/>
              </a:rPr>
              <a:t>WHAT IS AI ?</a:t>
            </a:r>
          </a:p>
        </p:txBody>
      </p:sp>
    </p:spTree>
    <p:extLst>
      <p:ext uri="{BB962C8B-B14F-4D97-AF65-F5344CB8AC3E}">
        <p14:creationId xmlns:p14="http://schemas.microsoft.com/office/powerpoint/2010/main" val="2633881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711994" y="1667053"/>
            <a:ext cx="7801405" cy="1453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FFFFFF"/>
                </a:solidFill>
                <a:latin typeface="Asap Condensed Bold"/>
              </a:rPr>
              <a:t>GENERATIVE AI  &amp;</a:t>
            </a:r>
            <a:r>
              <a:rPr lang="en-US" sz="6000" b="1" dirty="0">
                <a:solidFill>
                  <a:srgbClr val="FFFFFF"/>
                </a:solidFill>
                <a:latin typeface="Asap Condensed Bold"/>
              </a:rPr>
              <a:t> </a:t>
            </a:r>
            <a:r>
              <a:rPr lang="en-US" sz="6000" b="1" u="none" strike="noStrike" dirty="0">
                <a:solidFill>
                  <a:srgbClr val="FFFFFF"/>
                </a:solidFill>
                <a:latin typeface="Asap Condensed Bold"/>
              </a:rPr>
              <a:t>LLMs</a:t>
            </a:r>
          </a:p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5">
            <a:extLst>
              <a:ext uri="{FF2B5EF4-FFF2-40B4-BE49-F238E27FC236}">
                <a16:creationId xmlns:a16="http://schemas.microsoft.com/office/drawing/2014/main" id="{E23158A3-A3EC-5D50-29DC-76B3EEB0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29239" y="1613187"/>
            <a:ext cx="4955753" cy="56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03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331B9-6AF3-41B9-3256-1B989410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8" y="1193632"/>
            <a:ext cx="8995134" cy="540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96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28">
            <a:hlinkClick r:id="" action="ppaction://media"/>
            <a:extLst>
              <a:ext uri="{FF2B5EF4-FFF2-40B4-BE49-F238E27FC236}">
                <a16:creationId xmlns:a16="http://schemas.microsoft.com/office/drawing/2014/main" id="{CE872987-D2C7-C124-0B48-8789E06BA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7310" b="18696"/>
          <a:stretch>
            <a:fillRect/>
          </a:stretch>
        </p:blipFill>
        <p:spPr>
          <a:xfrm>
            <a:off x="1716033" y="1958032"/>
            <a:ext cx="10893534" cy="4618336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37997E4C-64C9-8DD9-98EF-75EA933F4B1A}"/>
              </a:ext>
            </a:extLst>
          </p:cNvPr>
          <p:cNvSpPr txBox="1"/>
          <p:nvPr/>
        </p:nvSpPr>
        <p:spPr>
          <a:xfrm>
            <a:off x="8545070" y="4694929"/>
            <a:ext cx="1625872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* LLMs</a:t>
            </a:r>
          </a:p>
        </p:txBody>
      </p:sp>
    </p:spTree>
    <p:extLst>
      <p:ext uri="{BB962C8B-B14F-4D97-AF65-F5344CB8AC3E}">
        <p14:creationId xmlns:p14="http://schemas.microsoft.com/office/powerpoint/2010/main" val="137106688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75331" y="342150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THE LOGO QUEST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E92CF0-7A87-DE72-847F-B39B049A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80" y="2461696"/>
            <a:ext cx="1568132" cy="15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ED98E53-5F96-755C-3BA4-7BE3D220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50" y="4702656"/>
            <a:ext cx="1513789" cy="15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2D592989-6548-D048-72BB-BC7641AAA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37" y="2391508"/>
            <a:ext cx="2627965" cy="163832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EE17696-99C9-774B-B44F-C3BCEF24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723" y="4419600"/>
            <a:ext cx="1723292" cy="172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allE 2 Information, Pricing and Alternatives 2024">
            <a:extLst>
              <a:ext uri="{FF2B5EF4-FFF2-40B4-BE49-F238E27FC236}">
                <a16:creationId xmlns:a16="http://schemas.microsoft.com/office/drawing/2014/main" id="{A7E588A2-CA49-28F6-DA19-DA2F49621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688" y="2467575"/>
            <a:ext cx="1656130" cy="165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26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75331" y="342150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LLMs !!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An Overview of Large Language Models (LLMs) | ml-articles – Weights &amp; Biases">
            <a:extLst>
              <a:ext uri="{FF2B5EF4-FFF2-40B4-BE49-F238E27FC236}">
                <a16:creationId xmlns:a16="http://schemas.microsoft.com/office/drawing/2014/main" id="{972404B7-C8CE-4215-6481-B09BCECDC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28" y="1489297"/>
            <a:ext cx="4385443" cy="617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0892332-CA70-B2A6-52E0-03E8BD4DD22F}"/>
              </a:ext>
            </a:extLst>
          </p:cNvPr>
          <p:cNvGrpSpPr/>
          <p:nvPr/>
        </p:nvGrpSpPr>
        <p:grpSpPr>
          <a:xfrm>
            <a:off x="6892761" y="1873681"/>
            <a:ext cx="5944492" cy="5062378"/>
            <a:chOff x="6892761" y="1796065"/>
            <a:chExt cx="5944492" cy="506237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413D66-62AD-F672-8EA6-2C1B0C526DD1}"/>
                </a:ext>
              </a:extLst>
            </p:cNvPr>
            <p:cNvSpPr/>
            <p:nvPr/>
          </p:nvSpPr>
          <p:spPr bwMode="auto">
            <a:xfrm>
              <a:off x="6892761" y="1796065"/>
              <a:ext cx="5880566" cy="5062378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92452F-C4F7-5355-7CA5-DF8C2BDE8D7D}"/>
                </a:ext>
              </a:extLst>
            </p:cNvPr>
            <p:cNvCxnSpPr>
              <a:cxnSpLocks/>
            </p:cNvCxnSpPr>
            <p:nvPr/>
          </p:nvCxnSpPr>
          <p:spPr>
            <a:xfrm>
              <a:off x="6892761" y="2367946"/>
              <a:ext cx="5880566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997DD-A047-F504-CF32-4096BCFBFB57}"/>
                </a:ext>
              </a:extLst>
            </p:cNvPr>
            <p:cNvSpPr txBox="1"/>
            <p:nvPr/>
          </p:nvSpPr>
          <p:spPr>
            <a:xfrm>
              <a:off x="7239341" y="2628495"/>
              <a:ext cx="5597912" cy="3626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dirty="0">
                  <a:solidFill>
                    <a:srgbClr val="FFFFFF"/>
                  </a:solidFill>
                  <a:latin typeface="Asap Condensed Bold"/>
                </a:rPr>
                <a:t>GPT 2 – State-of-art -language model</a:t>
              </a:r>
            </a:p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dirty="0">
                  <a:solidFill>
                    <a:srgbClr val="FFFFFF"/>
                  </a:solidFill>
                  <a:latin typeface="Asap Condensed Bold"/>
                </a:rPr>
                <a:t>BERT – Bidirectional Encoder Representations from Transformers</a:t>
              </a:r>
            </a:p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dirty="0">
                  <a:solidFill>
                    <a:srgbClr val="FFFFFF"/>
                  </a:solidFill>
                  <a:latin typeface="Asap Condensed Bold"/>
                </a:rPr>
                <a:t>GPT3 – Decoder-only  Transformer model</a:t>
              </a:r>
            </a:p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u="none" strike="noStrike" dirty="0">
                  <a:solidFill>
                    <a:srgbClr val="FFFFFF"/>
                  </a:solidFill>
                  <a:latin typeface="Asap Condensed Bold"/>
                </a:rPr>
                <a:t>LLAMA 3 – Decoder-only multimodal Transformer architecture</a:t>
              </a:r>
            </a:p>
            <a:p>
              <a:pPr marL="342900" lvl="0" indent="-342900">
                <a:lnSpc>
                  <a:spcPts val="4134"/>
                </a:lnSpc>
                <a:spcBef>
                  <a:spcPct val="0"/>
                </a:spcBef>
                <a:buFontTx/>
                <a:buChar char="-"/>
              </a:pPr>
              <a:r>
                <a:rPr lang="en-US" sz="2300" dirty="0">
                  <a:solidFill>
                    <a:srgbClr val="FFFFFF"/>
                  </a:solidFill>
                  <a:latin typeface="Asap Condensed Bold"/>
                </a:rPr>
                <a:t>Megatron LLM</a:t>
              </a:r>
              <a:endParaRPr lang="en-US" sz="23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B60727-353F-0DBB-B9A7-F3A34353488A}"/>
              </a:ext>
            </a:extLst>
          </p:cNvPr>
          <p:cNvGrpSpPr/>
          <p:nvPr/>
        </p:nvGrpSpPr>
        <p:grpSpPr>
          <a:xfrm>
            <a:off x="11423014" y="2067837"/>
            <a:ext cx="865629" cy="227830"/>
            <a:chOff x="0" y="0"/>
            <a:chExt cx="1539457" cy="42809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774680-2C32-7304-E765-5151E615C63C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4AC7B777-47E6-F16B-1741-E64DEAB24A7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14">
                <a:extLst>
                  <a:ext uri="{FF2B5EF4-FFF2-40B4-BE49-F238E27FC236}">
                    <a16:creationId xmlns:a16="http://schemas.microsoft.com/office/drawing/2014/main" id="{40D8EAEE-E68A-A6D5-B108-2116FCDD093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35BBA09-9599-F49C-431C-C6F3968C6FD5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3BE197E9-B345-987F-265D-90A5E08C98C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B8F2D257-B1E8-A41F-860E-F6AA9AF2DBD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70B6CFE6-E30B-65CE-53B6-E87204EB124F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id="{1CE59119-C0E8-0E2B-3534-6A6556E4A8E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20">
                <a:extLst>
                  <a:ext uri="{FF2B5EF4-FFF2-40B4-BE49-F238E27FC236}">
                    <a16:creationId xmlns:a16="http://schemas.microsoft.com/office/drawing/2014/main" id="{B9DC2B85-173A-6C91-5B51-E47712FB05C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11590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75331" y="342150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PROMPT ENGINEERING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892332-CA70-B2A6-52E0-03E8BD4DD22F}"/>
              </a:ext>
            </a:extLst>
          </p:cNvPr>
          <p:cNvGrpSpPr/>
          <p:nvPr/>
        </p:nvGrpSpPr>
        <p:grpSpPr>
          <a:xfrm>
            <a:off x="1042842" y="2664394"/>
            <a:ext cx="5413390" cy="3205611"/>
            <a:chOff x="6892761" y="1796065"/>
            <a:chExt cx="5942517" cy="506237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413D66-62AD-F672-8EA6-2C1B0C526DD1}"/>
                </a:ext>
              </a:extLst>
            </p:cNvPr>
            <p:cNvSpPr/>
            <p:nvPr/>
          </p:nvSpPr>
          <p:spPr bwMode="auto">
            <a:xfrm>
              <a:off x="6892761" y="1796065"/>
              <a:ext cx="5880566" cy="5062378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92452F-C4F7-5355-7CA5-DF8C2BDE8D7D}"/>
                </a:ext>
              </a:extLst>
            </p:cNvPr>
            <p:cNvCxnSpPr>
              <a:cxnSpLocks/>
            </p:cNvCxnSpPr>
            <p:nvPr/>
          </p:nvCxnSpPr>
          <p:spPr>
            <a:xfrm>
              <a:off x="6892761" y="2634538"/>
              <a:ext cx="5880566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997DD-A047-F504-CF32-4096BCFBFB57}"/>
                </a:ext>
              </a:extLst>
            </p:cNvPr>
            <p:cNvSpPr txBox="1"/>
            <p:nvPr/>
          </p:nvSpPr>
          <p:spPr>
            <a:xfrm>
              <a:off x="7237367" y="3441287"/>
              <a:ext cx="5597911" cy="3259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4134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Prompting involves defining clear and concise steps for the AI models to guide the responses and actions </a:t>
              </a:r>
            </a:p>
            <a:p>
              <a:pPr lvl="0">
                <a:lnSpc>
                  <a:spcPts val="4134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B60727-353F-0DBB-B9A7-F3A34353488A}"/>
              </a:ext>
            </a:extLst>
          </p:cNvPr>
          <p:cNvGrpSpPr/>
          <p:nvPr/>
        </p:nvGrpSpPr>
        <p:grpSpPr>
          <a:xfrm>
            <a:off x="5129571" y="2815949"/>
            <a:ext cx="865629" cy="227830"/>
            <a:chOff x="0" y="0"/>
            <a:chExt cx="1539457" cy="42809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774680-2C32-7304-E765-5151E615C63C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4AC7B777-47E6-F16B-1741-E64DEAB24A7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14">
                <a:extLst>
                  <a:ext uri="{FF2B5EF4-FFF2-40B4-BE49-F238E27FC236}">
                    <a16:creationId xmlns:a16="http://schemas.microsoft.com/office/drawing/2014/main" id="{40D8EAEE-E68A-A6D5-B108-2116FCDD093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35BBA09-9599-F49C-431C-C6F3968C6FD5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3BE197E9-B345-987F-265D-90A5E08C98C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B8F2D257-B1E8-A41F-860E-F6AA9AF2DBD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70B6CFE6-E30B-65CE-53B6-E87204EB124F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id="{1CE59119-C0E8-0E2B-3534-6A6556E4A8E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20">
                <a:extLst>
                  <a:ext uri="{FF2B5EF4-FFF2-40B4-BE49-F238E27FC236}">
                    <a16:creationId xmlns:a16="http://schemas.microsoft.com/office/drawing/2014/main" id="{B9DC2B85-173A-6C91-5B51-E47712FB05C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8194" name="Picture 2" descr="Prompt Engineering: Some Prompts Are More Equal Than Others | by Miray  TOPAL | Medium">
            <a:extLst>
              <a:ext uri="{FF2B5EF4-FFF2-40B4-BE49-F238E27FC236}">
                <a16:creationId xmlns:a16="http://schemas.microsoft.com/office/drawing/2014/main" id="{1FA1FC61-9F89-3F22-195D-AD14E29B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928" y="1930748"/>
            <a:ext cx="5847318" cy="42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97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75331" y="342150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PROMPT ENGINEERING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Screen Recording 2024-04-25 at 11.08.00 PM">
            <a:hlinkClick r:id="" action="ppaction://media"/>
            <a:extLst>
              <a:ext uri="{FF2B5EF4-FFF2-40B4-BE49-F238E27FC236}">
                <a16:creationId xmlns:a16="http://schemas.microsoft.com/office/drawing/2014/main" id="{17BB71D3-DF4D-DB5D-D744-ACB77B347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5331" y="1391093"/>
            <a:ext cx="7611918" cy="57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75331" y="342150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HALLUCINATION</a:t>
            </a: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50EE2209-63FB-B237-05B4-5E02A24A3E51}"/>
              </a:ext>
            </a:extLst>
          </p:cNvPr>
          <p:cNvSpPr/>
          <p:nvPr/>
        </p:nvSpPr>
        <p:spPr>
          <a:xfrm>
            <a:off x="1005282" y="1372670"/>
            <a:ext cx="5564330" cy="6130956"/>
          </a:xfrm>
          <a:custGeom>
            <a:avLst/>
            <a:gdLst/>
            <a:ahLst/>
            <a:cxnLst/>
            <a:rect l="l" t="t" r="r" b="b"/>
            <a:pathLst>
              <a:path w="5900869" h="6665011">
                <a:moveTo>
                  <a:pt x="0" y="0"/>
                </a:moveTo>
                <a:lnTo>
                  <a:pt x="5900870" y="0"/>
                </a:lnTo>
                <a:lnTo>
                  <a:pt x="5900870" y="6665010"/>
                </a:lnTo>
                <a:lnTo>
                  <a:pt x="0" y="666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861E82-3F23-4C07-6A17-EB958922FAE7}"/>
              </a:ext>
            </a:extLst>
          </p:cNvPr>
          <p:cNvGrpSpPr/>
          <p:nvPr/>
        </p:nvGrpSpPr>
        <p:grpSpPr>
          <a:xfrm>
            <a:off x="7620000" y="2359594"/>
            <a:ext cx="5356955" cy="3205611"/>
            <a:chOff x="6892761" y="1796065"/>
            <a:chExt cx="5880566" cy="506237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BDFF58C-935C-3E44-F08F-E29B24BD7487}"/>
                </a:ext>
              </a:extLst>
            </p:cNvPr>
            <p:cNvSpPr/>
            <p:nvPr/>
          </p:nvSpPr>
          <p:spPr bwMode="auto">
            <a:xfrm>
              <a:off x="6892761" y="1796065"/>
              <a:ext cx="5880566" cy="5062378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EBBE77-E3FE-5944-5DC9-67921C9EF48F}"/>
                </a:ext>
              </a:extLst>
            </p:cNvPr>
            <p:cNvCxnSpPr>
              <a:cxnSpLocks/>
            </p:cNvCxnSpPr>
            <p:nvPr/>
          </p:nvCxnSpPr>
          <p:spPr>
            <a:xfrm>
              <a:off x="6892761" y="2634538"/>
              <a:ext cx="5880566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3E1BF3-0295-200B-5E30-C3EE70463FBE}"/>
                </a:ext>
              </a:extLst>
            </p:cNvPr>
            <p:cNvSpPr txBox="1"/>
            <p:nvPr/>
          </p:nvSpPr>
          <p:spPr>
            <a:xfrm>
              <a:off x="7246674" y="3103227"/>
              <a:ext cx="5172741" cy="32474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4134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FFFFF"/>
                  </a:solidFill>
                  <a:latin typeface="Asap Condensed Bold"/>
                </a:rPr>
                <a:t>Generation of inaccurate , </a:t>
              </a:r>
            </a:p>
            <a:p>
              <a:pPr lvl="0" algn="ctr">
                <a:lnSpc>
                  <a:spcPts val="4134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FFFFF"/>
                  </a:solidFill>
                  <a:latin typeface="Asap Condensed Bold"/>
                </a:rPr>
                <a:t>non-sensical, detached text that poses a risk when using these models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1D08A7-536C-3FA4-D5F9-FE922BD329BC}"/>
              </a:ext>
            </a:extLst>
          </p:cNvPr>
          <p:cNvGrpSpPr/>
          <p:nvPr/>
        </p:nvGrpSpPr>
        <p:grpSpPr>
          <a:xfrm>
            <a:off x="11673275" y="2511149"/>
            <a:ext cx="865629" cy="227830"/>
            <a:chOff x="0" y="0"/>
            <a:chExt cx="1539457" cy="42809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415703-0314-40EB-22CC-2BE7164118CD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8345928E-238A-83D0-F00B-0B4E2D24394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14">
                <a:extLst>
                  <a:ext uri="{FF2B5EF4-FFF2-40B4-BE49-F238E27FC236}">
                    <a16:creationId xmlns:a16="http://schemas.microsoft.com/office/drawing/2014/main" id="{A0B79641-6909-0833-0A11-3A55C368CA2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15">
              <a:extLst>
                <a:ext uri="{FF2B5EF4-FFF2-40B4-BE49-F238E27FC236}">
                  <a16:creationId xmlns:a16="http://schemas.microsoft.com/office/drawing/2014/main" id="{42C00DBA-ED3B-5A89-DF73-CE32E3EAEA86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9FDD9A6A-53CD-5FF0-D5B6-C0980B2BECB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" name="TextBox 17">
                <a:extLst>
                  <a:ext uri="{FF2B5EF4-FFF2-40B4-BE49-F238E27FC236}">
                    <a16:creationId xmlns:a16="http://schemas.microsoft.com/office/drawing/2014/main" id="{23226C54-BD51-26D3-6F55-8D583172DA0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D3D744E4-490B-912F-31DF-A458E7BE2CAC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EDB8C3B8-8C66-B0D5-2230-28D0173F633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DF692D26-BAE7-D034-B3CF-3CCD2C658A3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5913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75331" y="342150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HALLUCINATION</a:t>
            </a: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reeform 25">
            <a:extLst>
              <a:ext uri="{FF2B5EF4-FFF2-40B4-BE49-F238E27FC236}">
                <a16:creationId xmlns:a16="http://schemas.microsoft.com/office/drawing/2014/main" id="{9D452971-17DF-54E8-3EA3-AD273DE61054}"/>
              </a:ext>
            </a:extLst>
          </p:cNvPr>
          <p:cNvSpPr/>
          <p:nvPr/>
        </p:nvSpPr>
        <p:spPr>
          <a:xfrm>
            <a:off x="1278705" y="1796065"/>
            <a:ext cx="11219990" cy="4889493"/>
          </a:xfrm>
          <a:custGeom>
            <a:avLst/>
            <a:gdLst/>
            <a:ahLst/>
            <a:cxnLst/>
            <a:rect l="l" t="t" r="r" b="b"/>
            <a:pathLst>
              <a:path w="12106515" h="5429677">
                <a:moveTo>
                  <a:pt x="0" y="0"/>
                </a:moveTo>
                <a:lnTo>
                  <a:pt x="12106514" y="0"/>
                </a:lnTo>
                <a:lnTo>
                  <a:pt x="12106514" y="5429678"/>
                </a:lnTo>
                <a:lnTo>
                  <a:pt x="0" y="542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399" b="-16298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78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3166110" y="368681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RAGs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FAB37-49A9-52CE-E466-5C0698D9EF1B}"/>
              </a:ext>
            </a:extLst>
          </p:cNvPr>
          <p:cNvGrpSpPr/>
          <p:nvPr/>
        </p:nvGrpSpPr>
        <p:grpSpPr>
          <a:xfrm>
            <a:off x="748241" y="2227973"/>
            <a:ext cx="6318572" cy="3768700"/>
            <a:chOff x="6892761" y="1796065"/>
            <a:chExt cx="5880566" cy="538490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D463ABB-BAB6-72AA-4275-7718F01BD7B7}"/>
                </a:ext>
              </a:extLst>
            </p:cNvPr>
            <p:cNvSpPr/>
            <p:nvPr/>
          </p:nvSpPr>
          <p:spPr bwMode="auto">
            <a:xfrm>
              <a:off x="6892761" y="1796065"/>
              <a:ext cx="5880566" cy="5062378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684A0F-13D6-DF19-2069-3EC3895D9033}"/>
                </a:ext>
              </a:extLst>
            </p:cNvPr>
            <p:cNvCxnSpPr>
              <a:cxnSpLocks/>
            </p:cNvCxnSpPr>
            <p:nvPr/>
          </p:nvCxnSpPr>
          <p:spPr>
            <a:xfrm>
              <a:off x="6892761" y="2634538"/>
              <a:ext cx="5880566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2835C-F503-4A99-E57B-EDF6A24D9B4D}"/>
                </a:ext>
              </a:extLst>
            </p:cNvPr>
            <p:cNvSpPr txBox="1"/>
            <p:nvPr/>
          </p:nvSpPr>
          <p:spPr>
            <a:xfrm>
              <a:off x="7246674" y="3103227"/>
              <a:ext cx="5172741" cy="40777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4134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FFFFF"/>
                  </a:solidFill>
                  <a:latin typeface="Asap Condensed Bold"/>
                </a:rPr>
                <a:t>RAG Framework combines Retrieval and Generative models in NLP to enhance the response generation process by providing access to  Knowledge Base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1F38F0-878E-21F8-9FC4-69FCD74D7B64}"/>
              </a:ext>
            </a:extLst>
          </p:cNvPr>
          <p:cNvGrpSpPr/>
          <p:nvPr/>
        </p:nvGrpSpPr>
        <p:grpSpPr>
          <a:xfrm>
            <a:off x="5629314" y="2422951"/>
            <a:ext cx="865629" cy="227830"/>
            <a:chOff x="0" y="0"/>
            <a:chExt cx="1539457" cy="42809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5EE14B-2F5E-358F-F273-60497C6C76F4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4FDB4716-3FD2-EC92-65BA-98FBBC2D3B2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14">
                <a:extLst>
                  <a:ext uri="{FF2B5EF4-FFF2-40B4-BE49-F238E27FC236}">
                    <a16:creationId xmlns:a16="http://schemas.microsoft.com/office/drawing/2014/main" id="{C0BA4F04-E079-A7FE-88CE-2F6848E61E5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5">
              <a:extLst>
                <a:ext uri="{FF2B5EF4-FFF2-40B4-BE49-F238E27FC236}">
                  <a16:creationId xmlns:a16="http://schemas.microsoft.com/office/drawing/2014/main" id="{85341C09-1369-9FB0-6AB9-DF956FCBED1E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E53B78F4-6B02-DB1B-00F6-AF2325CB53A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TextBox 17">
                <a:extLst>
                  <a:ext uri="{FF2B5EF4-FFF2-40B4-BE49-F238E27FC236}">
                    <a16:creationId xmlns:a16="http://schemas.microsoft.com/office/drawing/2014/main" id="{709B6004-0DCF-7320-A705-57091FB31DC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7F839E0D-EC95-A532-BBE7-1B621C573ABF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0A7809FD-CFCE-F5BB-071D-AE8E075F160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20">
                <a:extLst>
                  <a:ext uri="{FF2B5EF4-FFF2-40B4-BE49-F238E27FC236}">
                    <a16:creationId xmlns:a16="http://schemas.microsoft.com/office/drawing/2014/main" id="{545A9F22-AB93-9908-01E3-BBD30D751E0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CE1E7-8FB5-F881-C2B2-CF331B0BE178}"/>
              </a:ext>
            </a:extLst>
          </p:cNvPr>
          <p:cNvGrpSpPr/>
          <p:nvPr/>
        </p:nvGrpSpPr>
        <p:grpSpPr>
          <a:xfrm>
            <a:off x="8299362" y="3715761"/>
            <a:ext cx="2426221" cy="949569"/>
            <a:chOff x="8620206" y="3165231"/>
            <a:chExt cx="2426221" cy="949569"/>
          </a:xfrm>
        </p:grpSpPr>
        <p:sp>
          <p:nvSpPr>
            <p:cNvPr id="23" name="Round Diagonal Corner of Rectangle 22">
              <a:extLst>
                <a:ext uri="{FF2B5EF4-FFF2-40B4-BE49-F238E27FC236}">
                  <a16:creationId xmlns:a16="http://schemas.microsoft.com/office/drawing/2014/main" id="{7236011E-8F78-6265-2DC1-213771C6A7CA}"/>
                </a:ext>
              </a:extLst>
            </p:cNvPr>
            <p:cNvSpPr/>
            <p:nvPr/>
          </p:nvSpPr>
          <p:spPr bwMode="auto">
            <a:xfrm>
              <a:off x="9045526" y="3165231"/>
              <a:ext cx="1575582" cy="949569"/>
            </a:xfrm>
            <a:prstGeom prst="round2Diag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DF33266D-550B-12DC-E1D0-90014244E5F8}"/>
                </a:ext>
              </a:extLst>
            </p:cNvPr>
            <p:cNvSpPr txBox="1"/>
            <p:nvPr/>
          </p:nvSpPr>
          <p:spPr>
            <a:xfrm>
              <a:off x="8620206" y="3486126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RETRIEVER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175C62-097F-3D47-7D33-7C31D86136BA}"/>
              </a:ext>
            </a:extLst>
          </p:cNvPr>
          <p:cNvGrpSpPr/>
          <p:nvPr/>
        </p:nvGrpSpPr>
        <p:grpSpPr>
          <a:xfrm>
            <a:off x="11252545" y="3685821"/>
            <a:ext cx="2426221" cy="949569"/>
            <a:chOff x="8620206" y="3165231"/>
            <a:chExt cx="2426221" cy="949569"/>
          </a:xfrm>
        </p:grpSpPr>
        <p:sp>
          <p:nvSpPr>
            <p:cNvPr id="26" name="Round Diagonal Corner of Rectangle 25">
              <a:extLst>
                <a:ext uri="{FF2B5EF4-FFF2-40B4-BE49-F238E27FC236}">
                  <a16:creationId xmlns:a16="http://schemas.microsoft.com/office/drawing/2014/main" id="{BE71D6E4-5FE4-60AC-2E6A-5B4B40AAA2DB}"/>
                </a:ext>
              </a:extLst>
            </p:cNvPr>
            <p:cNvSpPr/>
            <p:nvPr/>
          </p:nvSpPr>
          <p:spPr bwMode="auto">
            <a:xfrm>
              <a:off x="9045526" y="3165231"/>
              <a:ext cx="1575582" cy="949569"/>
            </a:xfrm>
            <a:prstGeom prst="round2Diag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5FF07DA7-09C5-5DFA-59E1-D326546E477F}"/>
                </a:ext>
              </a:extLst>
            </p:cNvPr>
            <p:cNvSpPr txBox="1"/>
            <p:nvPr/>
          </p:nvSpPr>
          <p:spPr>
            <a:xfrm>
              <a:off x="8620206" y="3486126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FFFFFF"/>
                  </a:solidFill>
                  <a:latin typeface="Asap Condensed Bold"/>
                </a:rPr>
                <a:t>GENERATOR</a:t>
              </a:r>
              <a:endParaRPr lang="en-US" sz="2000" b="1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E12505-8656-8C1C-1AE8-E5D266A145AA}"/>
              </a:ext>
            </a:extLst>
          </p:cNvPr>
          <p:cNvGrpSpPr/>
          <p:nvPr/>
        </p:nvGrpSpPr>
        <p:grpSpPr>
          <a:xfrm>
            <a:off x="8324879" y="1731333"/>
            <a:ext cx="2426221" cy="949569"/>
            <a:chOff x="8620206" y="3165231"/>
            <a:chExt cx="2426221" cy="949569"/>
          </a:xfrm>
        </p:grpSpPr>
        <p:sp>
          <p:nvSpPr>
            <p:cNvPr id="29" name="Round Diagonal Corner of Rectangle 28">
              <a:extLst>
                <a:ext uri="{FF2B5EF4-FFF2-40B4-BE49-F238E27FC236}">
                  <a16:creationId xmlns:a16="http://schemas.microsoft.com/office/drawing/2014/main" id="{8ABAAE77-C72A-5C3C-26B3-D01E718FB7E4}"/>
                </a:ext>
              </a:extLst>
            </p:cNvPr>
            <p:cNvSpPr/>
            <p:nvPr/>
          </p:nvSpPr>
          <p:spPr bwMode="auto">
            <a:xfrm>
              <a:off x="9045526" y="3165231"/>
              <a:ext cx="1575582" cy="949569"/>
            </a:xfrm>
            <a:prstGeom prst="round2Diag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F2817E82-E888-8E0B-4808-C663ED144B99}"/>
                </a:ext>
              </a:extLst>
            </p:cNvPr>
            <p:cNvSpPr txBox="1"/>
            <p:nvPr/>
          </p:nvSpPr>
          <p:spPr>
            <a:xfrm>
              <a:off x="8620206" y="3486126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QUESTION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D9A0A7-8B20-54C7-52DD-7AAD9AFB6E03}"/>
              </a:ext>
            </a:extLst>
          </p:cNvPr>
          <p:cNvGrpSpPr/>
          <p:nvPr/>
        </p:nvGrpSpPr>
        <p:grpSpPr>
          <a:xfrm>
            <a:off x="11224776" y="5793610"/>
            <a:ext cx="2426221" cy="949569"/>
            <a:chOff x="8620206" y="3165231"/>
            <a:chExt cx="2426221" cy="949569"/>
          </a:xfrm>
        </p:grpSpPr>
        <p:sp>
          <p:nvSpPr>
            <p:cNvPr id="32" name="Round Diagonal Corner of Rectangle 31">
              <a:extLst>
                <a:ext uri="{FF2B5EF4-FFF2-40B4-BE49-F238E27FC236}">
                  <a16:creationId xmlns:a16="http://schemas.microsoft.com/office/drawing/2014/main" id="{B6713FE6-3D53-07B0-DAB0-23E84732AD4C}"/>
                </a:ext>
              </a:extLst>
            </p:cNvPr>
            <p:cNvSpPr/>
            <p:nvPr/>
          </p:nvSpPr>
          <p:spPr bwMode="auto">
            <a:xfrm>
              <a:off x="9045526" y="3165231"/>
              <a:ext cx="1575582" cy="949569"/>
            </a:xfrm>
            <a:prstGeom prst="round2Diag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467363CF-9C57-633A-4E83-A79FEC830FB1}"/>
                </a:ext>
              </a:extLst>
            </p:cNvPr>
            <p:cNvSpPr txBox="1"/>
            <p:nvPr/>
          </p:nvSpPr>
          <p:spPr>
            <a:xfrm>
              <a:off x="8620206" y="3486126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RESPONSE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3D0F98-C90F-BF82-8D46-E2336BC80854}"/>
              </a:ext>
            </a:extLst>
          </p:cNvPr>
          <p:cNvCxnSpPr>
            <a:cxnSpLocks/>
          </p:cNvCxnSpPr>
          <p:nvPr/>
        </p:nvCxnSpPr>
        <p:spPr>
          <a:xfrm>
            <a:off x="9512472" y="2680902"/>
            <a:ext cx="0" cy="661496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AD9F1E-E68E-DFB0-1A1A-FB1D92672BB4}"/>
              </a:ext>
            </a:extLst>
          </p:cNvPr>
          <p:cNvSpPr/>
          <p:nvPr/>
        </p:nvSpPr>
        <p:spPr bwMode="auto">
          <a:xfrm>
            <a:off x="8419881" y="3342398"/>
            <a:ext cx="5153744" cy="174439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CF75F0C-18B4-4204-794D-146644FE8C5D}"/>
              </a:ext>
            </a:extLst>
          </p:cNvPr>
          <p:cNvCxnSpPr>
            <a:cxnSpLocks/>
          </p:cNvCxnSpPr>
          <p:nvPr/>
        </p:nvCxnSpPr>
        <p:spPr>
          <a:xfrm>
            <a:off x="12437887" y="5109453"/>
            <a:ext cx="0" cy="661496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ED57B9-7FE1-175B-6A2E-E29C2914B7FA}"/>
              </a:ext>
            </a:extLst>
          </p:cNvPr>
          <p:cNvCxnSpPr>
            <a:cxnSpLocks/>
          </p:cNvCxnSpPr>
          <p:nvPr/>
        </p:nvCxnSpPr>
        <p:spPr>
          <a:xfrm>
            <a:off x="10362351" y="4168959"/>
            <a:ext cx="1268804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41">
            <a:extLst>
              <a:ext uri="{FF2B5EF4-FFF2-40B4-BE49-F238E27FC236}">
                <a16:creationId xmlns:a16="http://schemas.microsoft.com/office/drawing/2014/main" id="{46F1D5CA-70E1-A080-7EB8-DF248D987AD1}"/>
              </a:ext>
            </a:extLst>
          </p:cNvPr>
          <p:cNvSpPr/>
          <p:nvPr/>
        </p:nvSpPr>
        <p:spPr>
          <a:xfrm>
            <a:off x="9040526" y="5863352"/>
            <a:ext cx="975672" cy="1117860"/>
          </a:xfrm>
          <a:custGeom>
            <a:avLst/>
            <a:gdLst/>
            <a:ahLst/>
            <a:cxnLst/>
            <a:rect l="l" t="t" r="r" b="b"/>
            <a:pathLst>
              <a:path w="1823837" h="1851611">
                <a:moveTo>
                  <a:pt x="0" y="0"/>
                </a:moveTo>
                <a:lnTo>
                  <a:pt x="1823837" y="0"/>
                </a:lnTo>
                <a:lnTo>
                  <a:pt x="1823837" y="1851612"/>
                </a:lnTo>
                <a:lnTo>
                  <a:pt x="0" y="1851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1C396AD6-9B30-EB56-5210-44A7C9EAA3F3}"/>
              </a:ext>
            </a:extLst>
          </p:cNvPr>
          <p:cNvSpPr txBox="1"/>
          <p:nvPr/>
        </p:nvSpPr>
        <p:spPr>
          <a:xfrm>
            <a:off x="8315251" y="7201402"/>
            <a:ext cx="242622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FFFFF"/>
                </a:solidFill>
                <a:latin typeface="Asap Condensed Bold"/>
              </a:rPr>
              <a:t>KNOWLEDGE BASE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FFFFF"/>
                </a:solidFill>
                <a:latin typeface="Asap Condensed Bold"/>
              </a:rPr>
              <a:t>[  VECTOR DB ]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ADAFB3-8CF6-C30A-8EF4-304D29F4AD17}"/>
              </a:ext>
            </a:extLst>
          </p:cNvPr>
          <p:cNvCxnSpPr>
            <a:cxnSpLocks/>
          </p:cNvCxnSpPr>
          <p:nvPr/>
        </p:nvCxnSpPr>
        <p:spPr>
          <a:xfrm>
            <a:off x="9341315" y="5201856"/>
            <a:ext cx="0" cy="512517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C33BA5B-9E03-5287-7FFF-EEA2FF593BA3}"/>
              </a:ext>
            </a:extLst>
          </p:cNvPr>
          <p:cNvCxnSpPr>
            <a:cxnSpLocks/>
          </p:cNvCxnSpPr>
          <p:nvPr/>
        </p:nvCxnSpPr>
        <p:spPr>
          <a:xfrm flipV="1">
            <a:off x="9528361" y="5201856"/>
            <a:ext cx="9628" cy="512517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74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651D66E1-DB81-DA1D-D667-CF2499DDDEC4}"/>
              </a:ext>
            </a:extLst>
          </p:cNvPr>
          <p:cNvSpPr/>
          <p:nvPr/>
        </p:nvSpPr>
        <p:spPr>
          <a:xfrm>
            <a:off x="6844793" y="854829"/>
            <a:ext cx="6321778" cy="6240806"/>
          </a:xfrm>
          <a:custGeom>
            <a:avLst/>
            <a:gdLst/>
            <a:ahLst/>
            <a:cxnLst/>
            <a:rect l="l" t="t" r="r" b="b"/>
            <a:pathLst>
              <a:path w="12519231" h="10367596">
                <a:moveTo>
                  <a:pt x="0" y="0"/>
                </a:moveTo>
                <a:lnTo>
                  <a:pt x="12519231" y="0"/>
                </a:lnTo>
                <a:lnTo>
                  <a:pt x="12519231" y="10367596"/>
                </a:lnTo>
                <a:lnTo>
                  <a:pt x="0" y="1036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076" t="-132711" r="-23611" b="-168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572302" y="854829"/>
            <a:ext cx="5908937" cy="49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FFFFFF"/>
                </a:solidFill>
                <a:latin typeface="Asap Condensed Bold"/>
              </a:rPr>
              <a:t>ARTIFICIAL </a:t>
            </a:r>
            <a:r>
              <a:rPr lang="en-US" sz="3000" b="1" dirty="0">
                <a:solidFill>
                  <a:srgbClr val="FFFFFF"/>
                </a:solidFill>
                <a:latin typeface="Asap Condensed Bold"/>
              </a:rPr>
              <a:t>NARROW</a:t>
            </a:r>
            <a:r>
              <a:rPr lang="en-US" sz="3000" b="1" u="none" strike="noStrike" dirty="0">
                <a:solidFill>
                  <a:srgbClr val="FFFFFF"/>
                </a:solidFill>
                <a:latin typeface="Asap Condensed Bold"/>
              </a:rPr>
              <a:t> INTELLIGENCE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C756A-CB18-38E4-4901-8AECB645461A}"/>
              </a:ext>
            </a:extLst>
          </p:cNvPr>
          <p:cNvSpPr txBox="1"/>
          <p:nvPr/>
        </p:nvSpPr>
        <p:spPr>
          <a:xfrm>
            <a:off x="771607" y="2042733"/>
            <a:ext cx="5310553" cy="10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Known as Weak AI , used to perform specific task that doesn’t require intense understanding</a:t>
            </a:r>
          </a:p>
        </p:txBody>
      </p:sp>
      <p:pic>
        <p:nvPicPr>
          <p:cNvPr id="7" name="Picture 6" descr="A red and green logo&#10;&#10;Description automatically generated">
            <a:extLst>
              <a:ext uri="{FF2B5EF4-FFF2-40B4-BE49-F238E27FC236}">
                <a16:creationId xmlns:a16="http://schemas.microsoft.com/office/drawing/2014/main" id="{35FB0941-07C7-ED01-094C-49E465D48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91" y="5816766"/>
            <a:ext cx="1942676" cy="1318751"/>
          </a:xfrm>
          <a:prstGeom prst="rect">
            <a:avLst/>
          </a:prstGeom>
        </p:spPr>
      </p:pic>
      <p:pic>
        <p:nvPicPr>
          <p:cNvPr id="8" name="Picture 7" descr="A white envelope with red line and a red circle with a black background&#10;&#10;Description automatically generated">
            <a:extLst>
              <a:ext uri="{FF2B5EF4-FFF2-40B4-BE49-F238E27FC236}">
                <a16:creationId xmlns:a16="http://schemas.microsoft.com/office/drawing/2014/main" id="{7812755A-FF12-0BA3-D91F-7DF5A0385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" y="3874894"/>
            <a:ext cx="2161486" cy="1395605"/>
          </a:xfrm>
          <a:prstGeom prst="rect">
            <a:avLst/>
          </a:prstGeom>
        </p:spPr>
      </p:pic>
      <p:pic>
        <p:nvPicPr>
          <p:cNvPr id="9" name="Picture 8" descr="A close up of a colorful circle&#10;&#10;Description automatically generated">
            <a:extLst>
              <a:ext uri="{FF2B5EF4-FFF2-40B4-BE49-F238E27FC236}">
                <a16:creationId xmlns:a16="http://schemas.microsoft.com/office/drawing/2014/main" id="{D4652950-1BDA-EE4E-3DED-0D7F13264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67" y="4054678"/>
            <a:ext cx="2833593" cy="1052920"/>
          </a:xfrm>
          <a:prstGeom prst="rect">
            <a:avLst/>
          </a:prstGeom>
        </p:spPr>
      </p:pic>
      <p:pic>
        <p:nvPicPr>
          <p:cNvPr id="10" name="Picture 8" descr="Diagnosis - Free healthcare and medical icons">
            <a:extLst>
              <a:ext uri="{FF2B5EF4-FFF2-40B4-BE49-F238E27FC236}">
                <a16:creationId xmlns:a16="http://schemas.microsoft.com/office/drawing/2014/main" id="{74A9D101-A35A-03CF-0313-5E972A3A0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969" y="5742638"/>
            <a:ext cx="1467005" cy="146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851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75331" y="564442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LMMs</a:t>
            </a: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31">
            <a:extLst>
              <a:ext uri="{FF2B5EF4-FFF2-40B4-BE49-F238E27FC236}">
                <a16:creationId xmlns:a16="http://schemas.microsoft.com/office/drawing/2014/main" id="{6E69D793-74A8-2A77-6A1E-E03438743D83}"/>
              </a:ext>
            </a:extLst>
          </p:cNvPr>
          <p:cNvSpPr/>
          <p:nvPr/>
        </p:nvSpPr>
        <p:spPr>
          <a:xfrm>
            <a:off x="1341875" y="1873681"/>
            <a:ext cx="11946650" cy="4954568"/>
          </a:xfrm>
          <a:custGeom>
            <a:avLst/>
            <a:gdLst/>
            <a:ahLst/>
            <a:cxnLst/>
            <a:rect l="l" t="t" r="r" b="b"/>
            <a:pathLst>
              <a:path w="11946650" h="4954568">
                <a:moveTo>
                  <a:pt x="0" y="0"/>
                </a:moveTo>
                <a:lnTo>
                  <a:pt x="11946650" y="0"/>
                </a:lnTo>
                <a:lnTo>
                  <a:pt x="11946650" y="4954568"/>
                </a:lnTo>
                <a:lnTo>
                  <a:pt x="0" y="495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67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14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2875331" y="342150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GEN AI IMPLEMENTATION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293A6D-D11B-8543-3E83-853A8AA6615F}"/>
              </a:ext>
            </a:extLst>
          </p:cNvPr>
          <p:cNvGrpSpPr/>
          <p:nvPr/>
        </p:nvGrpSpPr>
        <p:grpSpPr>
          <a:xfrm>
            <a:off x="869289" y="2448218"/>
            <a:ext cx="8415388" cy="3113560"/>
            <a:chOff x="6892761" y="1796065"/>
            <a:chExt cx="5880566" cy="506237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69B5519-9442-C0A1-0791-F2624D7C758E}"/>
                </a:ext>
              </a:extLst>
            </p:cNvPr>
            <p:cNvSpPr/>
            <p:nvPr/>
          </p:nvSpPr>
          <p:spPr bwMode="auto">
            <a:xfrm>
              <a:off x="6892761" y="1796065"/>
              <a:ext cx="5880566" cy="5062378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54D540-6C00-1B7E-894C-A1C3E139B08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056" y="2954759"/>
              <a:ext cx="5840271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06231A-8C66-8EF5-193C-2664C8B48C6E}"/>
                </a:ext>
              </a:extLst>
            </p:cNvPr>
            <p:cNvSpPr txBox="1"/>
            <p:nvPr/>
          </p:nvSpPr>
          <p:spPr>
            <a:xfrm>
              <a:off x="7191992" y="3682000"/>
              <a:ext cx="5172741" cy="13971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4134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FFFFF"/>
                  </a:solidFill>
                  <a:latin typeface="Asap Condensed Bold"/>
                </a:rPr>
                <a:t>Pre-trained models via APIs</a:t>
              </a:r>
            </a:p>
            <a:p>
              <a:pPr lvl="0" algn="ctr">
                <a:lnSpc>
                  <a:spcPts val="4134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Utilizing Foundation Models /Open –sourced LLMs</a:t>
              </a:r>
            </a:p>
            <a:p>
              <a:pPr lvl="0" algn="ctr">
                <a:lnSpc>
                  <a:spcPts val="4134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FFFFF"/>
                  </a:solidFill>
                  <a:latin typeface="Asap Condensed Bold"/>
                </a:rPr>
                <a:t>Fine-tuning models </a:t>
              </a:r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for custom data and specific use-case</a:t>
              </a:r>
              <a:endParaRPr lang="en-US" sz="25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0FAD75-733F-3F49-8CCD-991F31394465}"/>
              </a:ext>
            </a:extLst>
          </p:cNvPr>
          <p:cNvGrpSpPr/>
          <p:nvPr/>
        </p:nvGrpSpPr>
        <p:grpSpPr>
          <a:xfrm>
            <a:off x="8041797" y="2669672"/>
            <a:ext cx="865629" cy="227830"/>
            <a:chOff x="0" y="0"/>
            <a:chExt cx="1539457" cy="4280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4FB4377-B9CA-0325-D720-7F6246A47CF5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FB8EA228-4D24-F46D-1C0B-C52B84DE0D2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4">
                <a:extLst>
                  <a:ext uri="{FF2B5EF4-FFF2-40B4-BE49-F238E27FC236}">
                    <a16:creationId xmlns:a16="http://schemas.microsoft.com/office/drawing/2014/main" id="{A5971C0A-B2C6-074C-B7DF-9D956A7A34B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5">
              <a:extLst>
                <a:ext uri="{FF2B5EF4-FFF2-40B4-BE49-F238E27FC236}">
                  <a16:creationId xmlns:a16="http://schemas.microsoft.com/office/drawing/2014/main" id="{50057B44-2DBC-819F-14C0-56FC6B6610B5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F188DBA-7695-A030-7EBE-21DDAFCAF76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B6FEE8D6-5573-958B-30B2-134DB8670F9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45E2E5DE-B529-A93E-F0E4-4936C96DCB13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4" name="Freeform 19">
                <a:extLst>
                  <a:ext uri="{FF2B5EF4-FFF2-40B4-BE49-F238E27FC236}">
                    <a16:creationId xmlns:a16="http://schemas.microsoft.com/office/drawing/2014/main" id="{BA411573-A3A1-A9D3-9CE4-BD4F537F8B6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8264980A-B329-D4C5-8E93-E3C90C0866E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B0ACF876-7351-A2EF-80CC-652BF8BD55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7295" y="1063230"/>
            <a:ext cx="3558001" cy="61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75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AE365DBA-025D-0AEA-366F-958C18070721}"/>
              </a:ext>
            </a:extLst>
          </p:cNvPr>
          <p:cNvGrpSpPr/>
          <p:nvPr/>
        </p:nvGrpSpPr>
        <p:grpSpPr>
          <a:xfrm>
            <a:off x="1374692" y="1553669"/>
            <a:ext cx="10713846" cy="6117306"/>
            <a:chOff x="0" y="1662784"/>
            <a:chExt cx="15138129" cy="9844763"/>
          </a:xfrm>
        </p:grpSpPr>
        <p:grpSp>
          <p:nvGrpSpPr>
            <p:cNvPr id="23" name="Group 12">
              <a:extLst>
                <a:ext uri="{FF2B5EF4-FFF2-40B4-BE49-F238E27FC236}">
                  <a16:creationId xmlns:a16="http://schemas.microsoft.com/office/drawing/2014/main" id="{52EAC236-8FBF-C9EE-06DB-4C8DF057872A}"/>
                </a:ext>
              </a:extLst>
            </p:cNvPr>
            <p:cNvGrpSpPr/>
            <p:nvPr/>
          </p:nvGrpSpPr>
          <p:grpSpPr>
            <a:xfrm>
              <a:off x="5761167" y="1662784"/>
              <a:ext cx="4156376" cy="823212"/>
              <a:chOff x="0" y="0"/>
              <a:chExt cx="1868588" cy="370093"/>
            </a:xfrm>
          </p:grpSpPr>
          <p:sp>
            <p:nvSpPr>
              <p:cNvPr id="91" name="Freeform 13">
                <a:extLst>
                  <a:ext uri="{FF2B5EF4-FFF2-40B4-BE49-F238E27FC236}">
                    <a16:creationId xmlns:a16="http://schemas.microsoft.com/office/drawing/2014/main" id="{1B9C4EF2-890F-802D-2DCF-34287D395A85}"/>
                  </a:ext>
                </a:extLst>
              </p:cNvPr>
              <p:cNvSpPr/>
              <p:nvPr/>
            </p:nvSpPr>
            <p:spPr>
              <a:xfrm>
                <a:off x="0" y="0"/>
                <a:ext cx="1868588" cy="370093"/>
              </a:xfrm>
              <a:custGeom>
                <a:avLst/>
                <a:gdLst/>
                <a:ahLst/>
                <a:cxnLst/>
                <a:rect l="l" t="t" r="r" b="b"/>
                <a:pathLst>
                  <a:path w="1868588" h="370093">
                    <a:moveTo>
                      <a:pt x="49671" y="0"/>
                    </a:moveTo>
                    <a:lnTo>
                      <a:pt x="1818917" y="0"/>
                    </a:lnTo>
                    <a:cubicBezTo>
                      <a:pt x="1846350" y="0"/>
                      <a:pt x="1868588" y="22238"/>
                      <a:pt x="1868588" y="49671"/>
                    </a:cubicBezTo>
                    <a:lnTo>
                      <a:pt x="1868588" y="320422"/>
                    </a:lnTo>
                    <a:cubicBezTo>
                      <a:pt x="1868588" y="347854"/>
                      <a:pt x="1846350" y="370093"/>
                      <a:pt x="1818917" y="370093"/>
                    </a:cubicBezTo>
                    <a:lnTo>
                      <a:pt x="49671" y="370093"/>
                    </a:lnTo>
                    <a:cubicBezTo>
                      <a:pt x="22238" y="370093"/>
                      <a:pt x="0" y="347854"/>
                      <a:pt x="0" y="320422"/>
                    </a:cubicBezTo>
                    <a:lnTo>
                      <a:pt x="0" y="49671"/>
                    </a:lnTo>
                    <a:cubicBezTo>
                      <a:pt x="0" y="22238"/>
                      <a:pt x="22238" y="0"/>
                      <a:pt x="49671" y="0"/>
                    </a:cubicBezTo>
                    <a:close/>
                  </a:path>
                </a:pathLst>
              </a:custGeom>
              <a:solidFill>
                <a:srgbClr val="E2735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92" name="TextBox 14">
                <a:extLst>
                  <a:ext uri="{FF2B5EF4-FFF2-40B4-BE49-F238E27FC236}">
                    <a16:creationId xmlns:a16="http://schemas.microsoft.com/office/drawing/2014/main" id="{2188E16E-117C-33E4-7643-3D2E7B30F3A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868588" cy="4081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500" dirty="0">
                    <a:solidFill>
                      <a:srgbClr val="FFFFFF"/>
                    </a:solidFill>
                    <a:latin typeface="Asap Condensed Bold"/>
                  </a:rPr>
                  <a:t>Define Your Objective</a:t>
                </a:r>
              </a:p>
            </p:txBody>
          </p:sp>
        </p:grpSp>
        <p:grpSp>
          <p:nvGrpSpPr>
            <p:cNvPr id="24" name="Group 15">
              <a:extLst>
                <a:ext uri="{FF2B5EF4-FFF2-40B4-BE49-F238E27FC236}">
                  <a16:creationId xmlns:a16="http://schemas.microsoft.com/office/drawing/2014/main" id="{7F318CFD-2DC0-8F52-C25C-84890F8508F7}"/>
                </a:ext>
              </a:extLst>
            </p:cNvPr>
            <p:cNvGrpSpPr/>
            <p:nvPr/>
          </p:nvGrpSpPr>
          <p:grpSpPr>
            <a:xfrm>
              <a:off x="5779579" y="2793038"/>
              <a:ext cx="4156376" cy="823212"/>
              <a:chOff x="0" y="0"/>
              <a:chExt cx="1868588" cy="370093"/>
            </a:xfrm>
          </p:grpSpPr>
          <p:sp>
            <p:nvSpPr>
              <p:cNvPr id="89" name="Freeform 16">
                <a:extLst>
                  <a:ext uri="{FF2B5EF4-FFF2-40B4-BE49-F238E27FC236}">
                    <a16:creationId xmlns:a16="http://schemas.microsoft.com/office/drawing/2014/main" id="{64CF7918-D711-DF39-192C-5640A8419F8A}"/>
                  </a:ext>
                </a:extLst>
              </p:cNvPr>
              <p:cNvSpPr/>
              <p:nvPr/>
            </p:nvSpPr>
            <p:spPr>
              <a:xfrm>
                <a:off x="0" y="0"/>
                <a:ext cx="1868588" cy="370093"/>
              </a:xfrm>
              <a:custGeom>
                <a:avLst/>
                <a:gdLst/>
                <a:ahLst/>
                <a:cxnLst/>
                <a:rect l="l" t="t" r="r" b="b"/>
                <a:pathLst>
                  <a:path w="1868588" h="370093">
                    <a:moveTo>
                      <a:pt x="49671" y="0"/>
                    </a:moveTo>
                    <a:lnTo>
                      <a:pt x="1818917" y="0"/>
                    </a:lnTo>
                    <a:cubicBezTo>
                      <a:pt x="1846350" y="0"/>
                      <a:pt x="1868588" y="22238"/>
                      <a:pt x="1868588" y="49671"/>
                    </a:cubicBezTo>
                    <a:lnTo>
                      <a:pt x="1868588" y="320422"/>
                    </a:lnTo>
                    <a:cubicBezTo>
                      <a:pt x="1868588" y="347854"/>
                      <a:pt x="1846350" y="370093"/>
                      <a:pt x="1818917" y="370093"/>
                    </a:cubicBezTo>
                    <a:lnTo>
                      <a:pt x="49671" y="370093"/>
                    </a:lnTo>
                    <a:cubicBezTo>
                      <a:pt x="22238" y="370093"/>
                      <a:pt x="0" y="347854"/>
                      <a:pt x="0" y="320422"/>
                    </a:cubicBezTo>
                    <a:lnTo>
                      <a:pt x="0" y="49671"/>
                    </a:lnTo>
                    <a:cubicBezTo>
                      <a:pt x="0" y="22238"/>
                      <a:pt x="22238" y="0"/>
                      <a:pt x="49671" y="0"/>
                    </a:cubicBezTo>
                    <a:close/>
                  </a:path>
                </a:pathLst>
              </a:custGeom>
              <a:solidFill>
                <a:srgbClr val="E2735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90" name="TextBox 17">
                <a:extLst>
                  <a:ext uri="{FF2B5EF4-FFF2-40B4-BE49-F238E27FC236}">
                    <a16:creationId xmlns:a16="http://schemas.microsoft.com/office/drawing/2014/main" id="{3374CE42-2BF1-43BB-ED05-B3FC3C56EFB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868588" cy="4081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500" dirty="0">
                    <a:solidFill>
                      <a:srgbClr val="FFFFFF"/>
                    </a:solidFill>
                    <a:latin typeface="Asap Condensed Bold"/>
                  </a:rPr>
                  <a:t>Gather and Preprocess Data</a:t>
                </a:r>
              </a:p>
            </p:txBody>
          </p:sp>
        </p:grpSp>
        <p:grpSp>
          <p:nvGrpSpPr>
            <p:cNvPr id="25" name="Group 18">
              <a:extLst>
                <a:ext uri="{FF2B5EF4-FFF2-40B4-BE49-F238E27FC236}">
                  <a16:creationId xmlns:a16="http://schemas.microsoft.com/office/drawing/2014/main" id="{F9AF93B1-A42F-A906-CF3F-1636D519C928}"/>
                </a:ext>
              </a:extLst>
            </p:cNvPr>
            <p:cNvGrpSpPr/>
            <p:nvPr/>
          </p:nvGrpSpPr>
          <p:grpSpPr>
            <a:xfrm>
              <a:off x="5779579" y="3921051"/>
              <a:ext cx="4156376" cy="823212"/>
              <a:chOff x="0" y="0"/>
              <a:chExt cx="1868588" cy="370093"/>
            </a:xfrm>
          </p:grpSpPr>
          <p:sp>
            <p:nvSpPr>
              <p:cNvPr id="87" name="Freeform 19">
                <a:extLst>
                  <a:ext uri="{FF2B5EF4-FFF2-40B4-BE49-F238E27FC236}">
                    <a16:creationId xmlns:a16="http://schemas.microsoft.com/office/drawing/2014/main" id="{810A4751-4D48-2475-4122-CDF9F376B5D2}"/>
                  </a:ext>
                </a:extLst>
              </p:cNvPr>
              <p:cNvSpPr/>
              <p:nvPr/>
            </p:nvSpPr>
            <p:spPr>
              <a:xfrm>
                <a:off x="0" y="0"/>
                <a:ext cx="1868588" cy="370093"/>
              </a:xfrm>
              <a:custGeom>
                <a:avLst/>
                <a:gdLst/>
                <a:ahLst/>
                <a:cxnLst/>
                <a:rect l="l" t="t" r="r" b="b"/>
                <a:pathLst>
                  <a:path w="1868588" h="370093">
                    <a:moveTo>
                      <a:pt x="49671" y="0"/>
                    </a:moveTo>
                    <a:lnTo>
                      <a:pt x="1818917" y="0"/>
                    </a:lnTo>
                    <a:cubicBezTo>
                      <a:pt x="1846350" y="0"/>
                      <a:pt x="1868588" y="22238"/>
                      <a:pt x="1868588" y="49671"/>
                    </a:cubicBezTo>
                    <a:lnTo>
                      <a:pt x="1868588" y="320422"/>
                    </a:lnTo>
                    <a:cubicBezTo>
                      <a:pt x="1868588" y="347854"/>
                      <a:pt x="1846350" y="370093"/>
                      <a:pt x="1818917" y="370093"/>
                    </a:cubicBezTo>
                    <a:lnTo>
                      <a:pt x="49671" y="370093"/>
                    </a:lnTo>
                    <a:cubicBezTo>
                      <a:pt x="22238" y="370093"/>
                      <a:pt x="0" y="347854"/>
                      <a:pt x="0" y="320422"/>
                    </a:cubicBezTo>
                    <a:lnTo>
                      <a:pt x="0" y="49671"/>
                    </a:lnTo>
                    <a:cubicBezTo>
                      <a:pt x="0" y="22238"/>
                      <a:pt x="22238" y="0"/>
                      <a:pt x="49671" y="0"/>
                    </a:cubicBezTo>
                    <a:close/>
                  </a:path>
                </a:pathLst>
              </a:custGeom>
              <a:solidFill>
                <a:srgbClr val="E2735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88" name="TextBox 20">
                <a:extLst>
                  <a:ext uri="{FF2B5EF4-FFF2-40B4-BE49-F238E27FC236}">
                    <a16:creationId xmlns:a16="http://schemas.microsoft.com/office/drawing/2014/main" id="{EDF1B0FC-BC30-548A-D0F6-503195095ED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868588" cy="4081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500">
                    <a:solidFill>
                      <a:srgbClr val="FFFFFF"/>
                    </a:solidFill>
                    <a:latin typeface="Asap Condensed Bold"/>
                  </a:rPr>
                  <a:t>Choose a Model Architecture</a:t>
                </a:r>
              </a:p>
            </p:txBody>
          </p:sp>
        </p:grpSp>
        <p:grpSp>
          <p:nvGrpSpPr>
            <p:cNvPr id="26" name="Group 21">
              <a:extLst>
                <a:ext uri="{FF2B5EF4-FFF2-40B4-BE49-F238E27FC236}">
                  <a16:creationId xmlns:a16="http://schemas.microsoft.com/office/drawing/2014/main" id="{0F2762B0-1F2F-3102-19B9-65FC7CCF9ABB}"/>
                </a:ext>
              </a:extLst>
            </p:cNvPr>
            <p:cNvGrpSpPr/>
            <p:nvPr/>
          </p:nvGrpSpPr>
          <p:grpSpPr>
            <a:xfrm>
              <a:off x="5779579" y="5049063"/>
              <a:ext cx="4156376" cy="823212"/>
              <a:chOff x="0" y="0"/>
              <a:chExt cx="1868588" cy="370093"/>
            </a:xfrm>
          </p:grpSpPr>
          <p:sp>
            <p:nvSpPr>
              <p:cNvPr id="85" name="Freeform 22">
                <a:extLst>
                  <a:ext uri="{FF2B5EF4-FFF2-40B4-BE49-F238E27FC236}">
                    <a16:creationId xmlns:a16="http://schemas.microsoft.com/office/drawing/2014/main" id="{AAD63FF0-6AD0-3229-9F67-F55E284D61F2}"/>
                  </a:ext>
                </a:extLst>
              </p:cNvPr>
              <p:cNvSpPr/>
              <p:nvPr/>
            </p:nvSpPr>
            <p:spPr>
              <a:xfrm>
                <a:off x="0" y="0"/>
                <a:ext cx="1868588" cy="370093"/>
              </a:xfrm>
              <a:custGeom>
                <a:avLst/>
                <a:gdLst/>
                <a:ahLst/>
                <a:cxnLst/>
                <a:rect l="l" t="t" r="r" b="b"/>
                <a:pathLst>
                  <a:path w="1868588" h="370093">
                    <a:moveTo>
                      <a:pt x="49671" y="0"/>
                    </a:moveTo>
                    <a:lnTo>
                      <a:pt x="1818917" y="0"/>
                    </a:lnTo>
                    <a:cubicBezTo>
                      <a:pt x="1846350" y="0"/>
                      <a:pt x="1868588" y="22238"/>
                      <a:pt x="1868588" y="49671"/>
                    </a:cubicBezTo>
                    <a:lnTo>
                      <a:pt x="1868588" y="320422"/>
                    </a:lnTo>
                    <a:cubicBezTo>
                      <a:pt x="1868588" y="347854"/>
                      <a:pt x="1846350" y="370093"/>
                      <a:pt x="1818917" y="370093"/>
                    </a:cubicBezTo>
                    <a:lnTo>
                      <a:pt x="49671" y="370093"/>
                    </a:lnTo>
                    <a:cubicBezTo>
                      <a:pt x="22238" y="370093"/>
                      <a:pt x="0" y="347854"/>
                      <a:pt x="0" y="320422"/>
                    </a:cubicBezTo>
                    <a:lnTo>
                      <a:pt x="0" y="49671"/>
                    </a:lnTo>
                    <a:cubicBezTo>
                      <a:pt x="0" y="22238"/>
                      <a:pt x="22238" y="0"/>
                      <a:pt x="49671" y="0"/>
                    </a:cubicBezTo>
                    <a:close/>
                  </a:path>
                </a:pathLst>
              </a:custGeom>
              <a:solidFill>
                <a:srgbClr val="E2735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500" dirty="0"/>
              </a:p>
            </p:txBody>
          </p:sp>
          <p:sp>
            <p:nvSpPr>
              <p:cNvPr id="86" name="TextBox 23">
                <a:extLst>
                  <a:ext uri="{FF2B5EF4-FFF2-40B4-BE49-F238E27FC236}">
                    <a16:creationId xmlns:a16="http://schemas.microsoft.com/office/drawing/2014/main" id="{C874DFE5-915A-A9DF-AA8D-C793AC7A28C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868588" cy="4081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500">
                    <a:solidFill>
                      <a:srgbClr val="FFFFFF"/>
                    </a:solidFill>
                    <a:latin typeface="Asap Condensed Bold"/>
                  </a:rPr>
                  <a:t>Build the Model</a:t>
                </a:r>
              </a:p>
            </p:txBody>
          </p:sp>
        </p:grp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20D975C3-629B-D21A-EF8B-B7992E1418D0}"/>
                </a:ext>
              </a:extLst>
            </p:cNvPr>
            <p:cNvGrpSpPr/>
            <p:nvPr/>
          </p:nvGrpSpPr>
          <p:grpSpPr>
            <a:xfrm>
              <a:off x="5761167" y="6177076"/>
              <a:ext cx="4156376" cy="823212"/>
              <a:chOff x="0" y="0"/>
              <a:chExt cx="1868588" cy="370093"/>
            </a:xfrm>
          </p:grpSpPr>
          <p:sp>
            <p:nvSpPr>
              <p:cNvPr id="83" name="Freeform 25">
                <a:extLst>
                  <a:ext uri="{FF2B5EF4-FFF2-40B4-BE49-F238E27FC236}">
                    <a16:creationId xmlns:a16="http://schemas.microsoft.com/office/drawing/2014/main" id="{A97027A8-5BEE-A09F-6648-397EB580E254}"/>
                  </a:ext>
                </a:extLst>
              </p:cNvPr>
              <p:cNvSpPr/>
              <p:nvPr/>
            </p:nvSpPr>
            <p:spPr>
              <a:xfrm>
                <a:off x="0" y="0"/>
                <a:ext cx="1868588" cy="370093"/>
              </a:xfrm>
              <a:custGeom>
                <a:avLst/>
                <a:gdLst/>
                <a:ahLst/>
                <a:cxnLst/>
                <a:rect l="l" t="t" r="r" b="b"/>
                <a:pathLst>
                  <a:path w="1868588" h="370093">
                    <a:moveTo>
                      <a:pt x="49671" y="0"/>
                    </a:moveTo>
                    <a:lnTo>
                      <a:pt x="1818917" y="0"/>
                    </a:lnTo>
                    <a:cubicBezTo>
                      <a:pt x="1846350" y="0"/>
                      <a:pt x="1868588" y="22238"/>
                      <a:pt x="1868588" y="49671"/>
                    </a:cubicBezTo>
                    <a:lnTo>
                      <a:pt x="1868588" y="320422"/>
                    </a:lnTo>
                    <a:cubicBezTo>
                      <a:pt x="1868588" y="347854"/>
                      <a:pt x="1846350" y="370093"/>
                      <a:pt x="1818917" y="370093"/>
                    </a:cubicBezTo>
                    <a:lnTo>
                      <a:pt x="49671" y="370093"/>
                    </a:lnTo>
                    <a:cubicBezTo>
                      <a:pt x="22238" y="370093"/>
                      <a:pt x="0" y="347854"/>
                      <a:pt x="0" y="320422"/>
                    </a:cubicBezTo>
                    <a:lnTo>
                      <a:pt x="0" y="49671"/>
                    </a:lnTo>
                    <a:cubicBezTo>
                      <a:pt x="0" y="22238"/>
                      <a:pt x="22238" y="0"/>
                      <a:pt x="49671" y="0"/>
                    </a:cubicBezTo>
                    <a:close/>
                  </a:path>
                </a:pathLst>
              </a:custGeom>
              <a:solidFill>
                <a:srgbClr val="E2735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84" name="TextBox 26">
                <a:extLst>
                  <a:ext uri="{FF2B5EF4-FFF2-40B4-BE49-F238E27FC236}">
                    <a16:creationId xmlns:a16="http://schemas.microsoft.com/office/drawing/2014/main" id="{1A99E870-8E63-5E69-5C94-F78C4D955B9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868588" cy="4081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500">
                    <a:solidFill>
                      <a:srgbClr val="FFFFFF"/>
                    </a:solidFill>
                    <a:latin typeface="Asap Condensed Bold"/>
                  </a:rPr>
                  <a:t>Hyperparameter Tuning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B13389-307E-F2D6-7B2F-B1BD912F2FC6}"/>
                </a:ext>
              </a:extLst>
            </p:cNvPr>
            <p:cNvGrpSpPr/>
            <p:nvPr/>
          </p:nvGrpSpPr>
          <p:grpSpPr>
            <a:xfrm>
              <a:off x="5779579" y="7305088"/>
              <a:ext cx="4156376" cy="823212"/>
              <a:chOff x="0" y="0"/>
              <a:chExt cx="1868588" cy="370093"/>
            </a:xfrm>
          </p:grpSpPr>
          <p:sp>
            <p:nvSpPr>
              <p:cNvPr id="81" name="Freeform 28">
                <a:extLst>
                  <a:ext uri="{FF2B5EF4-FFF2-40B4-BE49-F238E27FC236}">
                    <a16:creationId xmlns:a16="http://schemas.microsoft.com/office/drawing/2014/main" id="{DF9D3048-5C7F-EAFC-44B1-43D39B51A739}"/>
                  </a:ext>
                </a:extLst>
              </p:cNvPr>
              <p:cNvSpPr/>
              <p:nvPr/>
            </p:nvSpPr>
            <p:spPr>
              <a:xfrm>
                <a:off x="0" y="0"/>
                <a:ext cx="1868588" cy="370093"/>
              </a:xfrm>
              <a:custGeom>
                <a:avLst/>
                <a:gdLst/>
                <a:ahLst/>
                <a:cxnLst/>
                <a:rect l="l" t="t" r="r" b="b"/>
                <a:pathLst>
                  <a:path w="1868588" h="370093">
                    <a:moveTo>
                      <a:pt x="49671" y="0"/>
                    </a:moveTo>
                    <a:lnTo>
                      <a:pt x="1818917" y="0"/>
                    </a:lnTo>
                    <a:cubicBezTo>
                      <a:pt x="1846350" y="0"/>
                      <a:pt x="1868588" y="22238"/>
                      <a:pt x="1868588" y="49671"/>
                    </a:cubicBezTo>
                    <a:lnTo>
                      <a:pt x="1868588" y="320422"/>
                    </a:lnTo>
                    <a:cubicBezTo>
                      <a:pt x="1868588" y="347854"/>
                      <a:pt x="1846350" y="370093"/>
                      <a:pt x="1818917" y="370093"/>
                    </a:cubicBezTo>
                    <a:lnTo>
                      <a:pt x="49671" y="370093"/>
                    </a:lnTo>
                    <a:cubicBezTo>
                      <a:pt x="22238" y="370093"/>
                      <a:pt x="0" y="347854"/>
                      <a:pt x="0" y="320422"/>
                    </a:cubicBezTo>
                    <a:lnTo>
                      <a:pt x="0" y="49671"/>
                    </a:lnTo>
                    <a:cubicBezTo>
                      <a:pt x="0" y="22238"/>
                      <a:pt x="22238" y="0"/>
                      <a:pt x="49671" y="0"/>
                    </a:cubicBezTo>
                    <a:close/>
                  </a:path>
                </a:pathLst>
              </a:custGeom>
              <a:solidFill>
                <a:srgbClr val="E2735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82" name="TextBox 29">
                <a:extLst>
                  <a:ext uri="{FF2B5EF4-FFF2-40B4-BE49-F238E27FC236}">
                    <a16:creationId xmlns:a16="http://schemas.microsoft.com/office/drawing/2014/main" id="{29363B43-3DF1-3B23-31DB-98495A4F4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868588" cy="4081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500">
                    <a:solidFill>
                      <a:srgbClr val="FFFFFF"/>
                    </a:solidFill>
                    <a:latin typeface="Asap Condensed Bold"/>
                  </a:rPr>
                  <a:t>Text Generation</a:t>
                </a:r>
              </a:p>
            </p:txBody>
          </p:sp>
        </p:grpSp>
        <p:grpSp>
          <p:nvGrpSpPr>
            <p:cNvPr id="29" name="Group 30">
              <a:extLst>
                <a:ext uri="{FF2B5EF4-FFF2-40B4-BE49-F238E27FC236}">
                  <a16:creationId xmlns:a16="http://schemas.microsoft.com/office/drawing/2014/main" id="{5286C964-73F5-3CD5-627B-3187FD22349B}"/>
                </a:ext>
              </a:extLst>
            </p:cNvPr>
            <p:cNvGrpSpPr/>
            <p:nvPr/>
          </p:nvGrpSpPr>
          <p:grpSpPr>
            <a:xfrm>
              <a:off x="5779579" y="8433100"/>
              <a:ext cx="4156376" cy="823212"/>
              <a:chOff x="0" y="0"/>
              <a:chExt cx="1868588" cy="370093"/>
            </a:xfrm>
          </p:grpSpPr>
          <p:sp>
            <p:nvSpPr>
              <p:cNvPr id="79" name="Freeform 31">
                <a:extLst>
                  <a:ext uri="{FF2B5EF4-FFF2-40B4-BE49-F238E27FC236}">
                    <a16:creationId xmlns:a16="http://schemas.microsoft.com/office/drawing/2014/main" id="{67031AD7-704C-A098-1753-A17359DE990D}"/>
                  </a:ext>
                </a:extLst>
              </p:cNvPr>
              <p:cNvSpPr/>
              <p:nvPr/>
            </p:nvSpPr>
            <p:spPr>
              <a:xfrm>
                <a:off x="0" y="0"/>
                <a:ext cx="1868588" cy="370093"/>
              </a:xfrm>
              <a:custGeom>
                <a:avLst/>
                <a:gdLst/>
                <a:ahLst/>
                <a:cxnLst/>
                <a:rect l="l" t="t" r="r" b="b"/>
                <a:pathLst>
                  <a:path w="1868588" h="370093">
                    <a:moveTo>
                      <a:pt x="49671" y="0"/>
                    </a:moveTo>
                    <a:lnTo>
                      <a:pt x="1818917" y="0"/>
                    </a:lnTo>
                    <a:cubicBezTo>
                      <a:pt x="1846350" y="0"/>
                      <a:pt x="1868588" y="22238"/>
                      <a:pt x="1868588" y="49671"/>
                    </a:cubicBezTo>
                    <a:lnTo>
                      <a:pt x="1868588" y="320422"/>
                    </a:lnTo>
                    <a:cubicBezTo>
                      <a:pt x="1868588" y="347854"/>
                      <a:pt x="1846350" y="370093"/>
                      <a:pt x="1818917" y="370093"/>
                    </a:cubicBezTo>
                    <a:lnTo>
                      <a:pt x="49671" y="370093"/>
                    </a:lnTo>
                    <a:cubicBezTo>
                      <a:pt x="22238" y="370093"/>
                      <a:pt x="0" y="347854"/>
                      <a:pt x="0" y="320422"/>
                    </a:cubicBezTo>
                    <a:lnTo>
                      <a:pt x="0" y="49671"/>
                    </a:lnTo>
                    <a:cubicBezTo>
                      <a:pt x="0" y="22238"/>
                      <a:pt x="22238" y="0"/>
                      <a:pt x="49671" y="0"/>
                    </a:cubicBezTo>
                    <a:close/>
                  </a:path>
                </a:pathLst>
              </a:custGeom>
              <a:solidFill>
                <a:srgbClr val="E2735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80" name="TextBox 32">
                <a:extLst>
                  <a:ext uri="{FF2B5EF4-FFF2-40B4-BE49-F238E27FC236}">
                    <a16:creationId xmlns:a16="http://schemas.microsoft.com/office/drawing/2014/main" id="{0F6B7FCF-ACA0-CAEE-120B-33537095F97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868588" cy="4081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500">
                    <a:solidFill>
                      <a:srgbClr val="FFFFFF"/>
                    </a:solidFill>
                    <a:latin typeface="Asap Condensed Bold"/>
                  </a:rPr>
                  <a:t>Evaluation and Fine-Tuning</a:t>
                </a:r>
              </a:p>
            </p:txBody>
          </p:sp>
        </p:grpSp>
        <p:grpSp>
          <p:nvGrpSpPr>
            <p:cNvPr id="30" name="Group 33">
              <a:extLst>
                <a:ext uri="{FF2B5EF4-FFF2-40B4-BE49-F238E27FC236}">
                  <a16:creationId xmlns:a16="http://schemas.microsoft.com/office/drawing/2014/main" id="{C8064315-0B51-F9D9-3417-C8E261891B7E}"/>
                </a:ext>
              </a:extLst>
            </p:cNvPr>
            <p:cNvGrpSpPr/>
            <p:nvPr/>
          </p:nvGrpSpPr>
          <p:grpSpPr>
            <a:xfrm>
              <a:off x="5779579" y="9556323"/>
              <a:ext cx="4156376" cy="823212"/>
              <a:chOff x="0" y="0"/>
              <a:chExt cx="1868588" cy="370093"/>
            </a:xfrm>
          </p:grpSpPr>
          <p:sp>
            <p:nvSpPr>
              <p:cNvPr id="77" name="Freeform 34">
                <a:extLst>
                  <a:ext uri="{FF2B5EF4-FFF2-40B4-BE49-F238E27FC236}">
                    <a16:creationId xmlns:a16="http://schemas.microsoft.com/office/drawing/2014/main" id="{A321711C-3AFC-23FF-F0EC-D4F5C17BEC3D}"/>
                  </a:ext>
                </a:extLst>
              </p:cNvPr>
              <p:cNvSpPr/>
              <p:nvPr/>
            </p:nvSpPr>
            <p:spPr>
              <a:xfrm>
                <a:off x="0" y="0"/>
                <a:ext cx="1868588" cy="370093"/>
              </a:xfrm>
              <a:custGeom>
                <a:avLst/>
                <a:gdLst/>
                <a:ahLst/>
                <a:cxnLst/>
                <a:rect l="l" t="t" r="r" b="b"/>
                <a:pathLst>
                  <a:path w="1868588" h="370093">
                    <a:moveTo>
                      <a:pt x="49671" y="0"/>
                    </a:moveTo>
                    <a:lnTo>
                      <a:pt x="1818917" y="0"/>
                    </a:lnTo>
                    <a:cubicBezTo>
                      <a:pt x="1846350" y="0"/>
                      <a:pt x="1868588" y="22238"/>
                      <a:pt x="1868588" y="49671"/>
                    </a:cubicBezTo>
                    <a:lnTo>
                      <a:pt x="1868588" y="320422"/>
                    </a:lnTo>
                    <a:cubicBezTo>
                      <a:pt x="1868588" y="347854"/>
                      <a:pt x="1846350" y="370093"/>
                      <a:pt x="1818917" y="370093"/>
                    </a:cubicBezTo>
                    <a:lnTo>
                      <a:pt x="49671" y="370093"/>
                    </a:lnTo>
                    <a:cubicBezTo>
                      <a:pt x="22238" y="370093"/>
                      <a:pt x="0" y="347854"/>
                      <a:pt x="0" y="320422"/>
                    </a:cubicBezTo>
                    <a:lnTo>
                      <a:pt x="0" y="49671"/>
                    </a:lnTo>
                    <a:cubicBezTo>
                      <a:pt x="0" y="22238"/>
                      <a:pt x="22238" y="0"/>
                      <a:pt x="49671" y="0"/>
                    </a:cubicBezTo>
                    <a:close/>
                  </a:path>
                </a:pathLst>
              </a:custGeom>
              <a:solidFill>
                <a:srgbClr val="E2735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78" name="TextBox 35">
                <a:extLst>
                  <a:ext uri="{FF2B5EF4-FFF2-40B4-BE49-F238E27FC236}">
                    <a16:creationId xmlns:a16="http://schemas.microsoft.com/office/drawing/2014/main" id="{DFC10558-98B1-85D3-4320-A9FF9F897A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868588" cy="4081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500">
                    <a:solidFill>
                      <a:srgbClr val="FFFFFF"/>
                    </a:solidFill>
                    <a:latin typeface="Asap Condensed Bold"/>
                  </a:rPr>
                  <a:t>Deployment</a:t>
                </a:r>
              </a:p>
            </p:txBody>
          </p:sp>
        </p:grpSp>
        <p:grpSp>
          <p:nvGrpSpPr>
            <p:cNvPr id="31" name="Group 36">
              <a:extLst>
                <a:ext uri="{FF2B5EF4-FFF2-40B4-BE49-F238E27FC236}">
                  <a16:creationId xmlns:a16="http://schemas.microsoft.com/office/drawing/2014/main" id="{89AF799F-D151-B7D6-6480-BEB5214E1906}"/>
                </a:ext>
              </a:extLst>
            </p:cNvPr>
            <p:cNvGrpSpPr/>
            <p:nvPr/>
          </p:nvGrpSpPr>
          <p:grpSpPr>
            <a:xfrm>
              <a:off x="5779579" y="10599588"/>
              <a:ext cx="4156376" cy="907959"/>
              <a:chOff x="0" y="-38100"/>
              <a:chExt cx="1868588" cy="408193"/>
            </a:xfrm>
          </p:grpSpPr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D377FDF9-0279-CE0A-23FB-224854F619BE}"/>
                  </a:ext>
                </a:extLst>
              </p:cNvPr>
              <p:cNvSpPr/>
              <p:nvPr/>
            </p:nvSpPr>
            <p:spPr>
              <a:xfrm>
                <a:off x="0" y="0"/>
                <a:ext cx="1868588" cy="370093"/>
              </a:xfrm>
              <a:custGeom>
                <a:avLst/>
                <a:gdLst/>
                <a:ahLst/>
                <a:cxnLst/>
                <a:rect l="l" t="t" r="r" b="b"/>
                <a:pathLst>
                  <a:path w="1868588" h="370093">
                    <a:moveTo>
                      <a:pt x="49671" y="0"/>
                    </a:moveTo>
                    <a:lnTo>
                      <a:pt x="1818917" y="0"/>
                    </a:lnTo>
                    <a:cubicBezTo>
                      <a:pt x="1846350" y="0"/>
                      <a:pt x="1868588" y="22238"/>
                      <a:pt x="1868588" y="49671"/>
                    </a:cubicBezTo>
                    <a:lnTo>
                      <a:pt x="1868588" y="320422"/>
                    </a:lnTo>
                    <a:cubicBezTo>
                      <a:pt x="1868588" y="347854"/>
                      <a:pt x="1846350" y="370093"/>
                      <a:pt x="1818917" y="370093"/>
                    </a:cubicBezTo>
                    <a:lnTo>
                      <a:pt x="49671" y="370093"/>
                    </a:lnTo>
                    <a:cubicBezTo>
                      <a:pt x="22238" y="370093"/>
                      <a:pt x="0" y="347854"/>
                      <a:pt x="0" y="320422"/>
                    </a:cubicBezTo>
                    <a:lnTo>
                      <a:pt x="0" y="49671"/>
                    </a:lnTo>
                    <a:cubicBezTo>
                      <a:pt x="0" y="22238"/>
                      <a:pt x="22238" y="0"/>
                      <a:pt x="49671" y="0"/>
                    </a:cubicBezTo>
                    <a:close/>
                  </a:path>
                </a:pathLst>
              </a:custGeom>
              <a:solidFill>
                <a:srgbClr val="E2735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76" name="TextBox 38">
                <a:extLst>
                  <a:ext uri="{FF2B5EF4-FFF2-40B4-BE49-F238E27FC236}">
                    <a16:creationId xmlns:a16="http://schemas.microsoft.com/office/drawing/2014/main" id="{F5856017-55D3-BF2E-3F19-FB1AD094D07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868588" cy="4081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500" dirty="0">
                    <a:solidFill>
                      <a:srgbClr val="FFFFFF"/>
                    </a:solidFill>
                    <a:latin typeface="Asap Condensed Bold"/>
                  </a:rPr>
                  <a:t>Continuous Improvement</a:t>
                </a:r>
              </a:p>
            </p:txBody>
          </p:sp>
        </p:grpSp>
        <p:grpSp>
          <p:nvGrpSpPr>
            <p:cNvPr id="32" name="Group 39">
              <a:extLst>
                <a:ext uri="{FF2B5EF4-FFF2-40B4-BE49-F238E27FC236}">
                  <a16:creationId xmlns:a16="http://schemas.microsoft.com/office/drawing/2014/main" id="{051EE18E-7A30-43C4-CD5D-B4DD3ED01142}"/>
                </a:ext>
              </a:extLst>
            </p:cNvPr>
            <p:cNvGrpSpPr/>
            <p:nvPr/>
          </p:nvGrpSpPr>
          <p:grpSpPr>
            <a:xfrm>
              <a:off x="452036" y="1911246"/>
              <a:ext cx="3084968" cy="693005"/>
              <a:chOff x="0" y="0"/>
              <a:chExt cx="1551341" cy="348492"/>
            </a:xfrm>
          </p:grpSpPr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EE0C8487-EE3A-C458-A721-B79B4924F911}"/>
                  </a:ext>
                </a:extLst>
              </p:cNvPr>
              <p:cNvSpPr/>
              <p:nvPr/>
            </p:nvSpPr>
            <p:spPr>
              <a:xfrm>
                <a:off x="0" y="0"/>
                <a:ext cx="1551341" cy="348492"/>
              </a:xfrm>
              <a:custGeom>
                <a:avLst/>
                <a:gdLst/>
                <a:ahLst/>
                <a:cxnLst/>
                <a:rect l="l" t="t" r="r" b="b"/>
                <a:pathLst>
                  <a:path w="1551341" h="348492">
                    <a:moveTo>
                      <a:pt x="174246" y="0"/>
                    </a:moveTo>
                    <a:lnTo>
                      <a:pt x="1377095" y="0"/>
                    </a:lnTo>
                    <a:cubicBezTo>
                      <a:pt x="1423308" y="0"/>
                      <a:pt x="1467628" y="18358"/>
                      <a:pt x="1500306" y="51035"/>
                    </a:cubicBezTo>
                    <a:cubicBezTo>
                      <a:pt x="1532983" y="83713"/>
                      <a:pt x="1551341" y="128033"/>
                      <a:pt x="1551341" y="174246"/>
                    </a:cubicBezTo>
                    <a:lnTo>
                      <a:pt x="1551341" y="174246"/>
                    </a:lnTo>
                    <a:cubicBezTo>
                      <a:pt x="1551341" y="220459"/>
                      <a:pt x="1532983" y="264779"/>
                      <a:pt x="1500306" y="297457"/>
                    </a:cubicBezTo>
                    <a:cubicBezTo>
                      <a:pt x="1467628" y="330134"/>
                      <a:pt x="1423308" y="348492"/>
                      <a:pt x="1377095" y="348492"/>
                    </a:cubicBezTo>
                    <a:lnTo>
                      <a:pt x="174246" y="348492"/>
                    </a:lnTo>
                    <a:cubicBezTo>
                      <a:pt x="128033" y="348492"/>
                      <a:pt x="83713" y="330134"/>
                      <a:pt x="51035" y="297457"/>
                    </a:cubicBezTo>
                    <a:cubicBezTo>
                      <a:pt x="18358" y="264779"/>
                      <a:pt x="0" y="220459"/>
                      <a:pt x="0" y="174246"/>
                    </a:cubicBezTo>
                    <a:lnTo>
                      <a:pt x="0" y="174246"/>
                    </a:lnTo>
                    <a:cubicBezTo>
                      <a:pt x="0" y="128033"/>
                      <a:pt x="18358" y="83713"/>
                      <a:pt x="51035" y="51035"/>
                    </a:cubicBezTo>
                    <a:cubicBezTo>
                      <a:pt x="83713" y="18358"/>
                      <a:pt x="128033" y="0"/>
                      <a:pt x="174246" y="0"/>
                    </a:cubicBezTo>
                    <a:close/>
                  </a:path>
                </a:pathLst>
              </a:custGeom>
              <a:solidFill>
                <a:srgbClr val="FFD24C"/>
              </a:solidFill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74" name="TextBox 41">
                <a:extLst>
                  <a:ext uri="{FF2B5EF4-FFF2-40B4-BE49-F238E27FC236}">
                    <a16:creationId xmlns:a16="http://schemas.microsoft.com/office/drawing/2014/main" id="{F0501981-78C8-C29D-4039-66558097AF2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551341" cy="405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500">
                    <a:solidFill>
                      <a:srgbClr val="040606"/>
                    </a:solidFill>
                    <a:latin typeface="Asap Condensed"/>
                  </a:rPr>
                  <a:t>Tokenization</a:t>
                </a:r>
              </a:p>
            </p:txBody>
          </p:sp>
        </p:grpSp>
        <p:grpSp>
          <p:nvGrpSpPr>
            <p:cNvPr id="33" name="Group 42">
              <a:extLst>
                <a:ext uri="{FF2B5EF4-FFF2-40B4-BE49-F238E27FC236}">
                  <a16:creationId xmlns:a16="http://schemas.microsoft.com/office/drawing/2014/main" id="{2EF85CE5-E0DB-EB71-7E5D-F42B145B59E7}"/>
                </a:ext>
              </a:extLst>
            </p:cNvPr>
            <p:cNvGrpSpPr/>
            <p:nvPr/>
          </p:nvGrpSpPr>
          <p:grpSpPr>
            <a:xfrm>
              <a:off x="452036" y="2778608"/>
              <a:ext cx="3084968" cy="693005"/>
              <a:chOff x="0" y="0"/>
              <a:chExt cx="1551341" cy="348492"/>
            </a:xfrm>
          </p:grpSpPr>
          <p:sp>
            <p:nvSpPr>
              <p:cNvPr id="71" name="Freeform 43">
                <a:extLst>
                  <a:ext uri="{FF2B5EF4-FFF2-40B4-BE49-F238E27FC236}">
                    <a16:creationId xmlns:a16="http://schemas.microsoft.com/office/drawing/2014/main" id="{9239C9DB-0BC4-B779-91A3-D1A162806DAD}"/>
                  </a:ext>
                </a:extLst>
              </p:cNvPr>
              <p:cNvSpPr/>
              <p:nvPr/>
            </p:nvSpPr>
            <p:spPr>
              <a:xfrm>
                <a:off x="0" y="0"/>
                <a:ext cx="1551341" cy="348492"/>
              </a:xfrm>
              <a:custGeom>
                <a:avLst/>
                <a:gdLst/>
                <a:ahLst/>
                <a:cxnLst/>
                <a:rect l="l" t="t" r="r" b="b"/>
                <a:pathLst>
                  <a:path w="1551341" h="348492">
                    <a:moveTo>
                      <a:pt x="174246" y="0"/>
                    </a:moveTo>
                    <a:lnTo>
                      <a:pt x="1377095" y="0"/>
                    </a:lnTo>
                    <a:cubicBezTo>
                      <a:pt x="1423308" y="0"/>
                      <a:pt x="1467628" y="18358"/>
                      <a:pt x="1500306" y="51035"/>
                    </a:cubicBezTo>
                    <a:cubicBezTo>
                      <a:pt x="1532983" y="83713"/>
                      <a:pt x="1551341" y="128033"/>
                      <a:pt x="1551341" y="174246"/>
                    </a:cubicBezTo>
                    <a:lnTo>
                      <a:pt x="1551341" y="174246"/>
                    </a:lnTo>
                    <a:cubicBezTo>
                      <a:pt x="1551341" y="220459"/>
                      <a:pt x="1532983" y="264779"/>
                      <a:pt x="1500306" y="297457"/>
                    </a:cubicBezTo>
                    <a:cubicBezTo>
                      <a:pt x="1467628" y="330134"/>
                      <a:pt x="1423308" y="348492"/>
                      <a:pt x="1377095" y="348492"/>
                    </a:cubicBezTo>
                    <a:lnTo>
                      <a:pt x="174246" y="348492"/>
                    </a:lnTo>
                    <a:cubicBezTo>
                      <a:pt x="128033" y="348492"/>
                      <a:pt x="83713" y="330134"/>
                      <a:pt x="51035" y="297457"/>
                    </a:cubicBezTo>
                    <a:cubicBezTo>
                      <a:pt x="18358" y="264779"/>
                      <a:pt x="0" y="220459"/>
                      <a:pt x="0" y="174246"/>
                    </a:cubicBezTo>
                    <a:lnTo>
                      <a:pt x="0" y="174246"/>
                    </a:lnTo>
                    <a:cubicBezTo>
                      <a:pt x="0" y="128033"/>
                      <a:pt x="18358" y="83713"/>
                      <a:pt x="51035" y="51035"/>
                    </a:cubicBezTo>
                    <a:cubicBezTo>
                      <a:pt x="83713" y="18358"/>
                      <a:pt x="128033" y="0"/>
                      <a:pt x="174246" y="0"/>
                    </a:cubicBezTo>
                    <a:close/>
                  </a:path>
                </a:pathLst>
              </a:custGeom>
              <a:solidFill>
                <a:srgbClr val="FFD24C"/>
              </a:solidFill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72" name="TextBox 44">
                <a:extLst>
                  <a:ext uri="{FF2B5EF4-FFF2-40B4-BE49-F238E27FC236}">
                    <a16:creationId xmlns:a16="http://schemas.microsoft.com/office/drawing/2014/main" id="{9FFACD00-C825-E75E-DB59-8FCA172735D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551341" cy="405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500">
                    <a:solidFill>
                      <a:srgbClr val="040606"/>
                    </a:solidFill>
                    <a:latin typeface="Asap Condensed"/>
                  </a:rPr>
                  <a:t>Remove Special Char</a:t>
                </a:r>
              </a:p>
            </p:txBody>
          </p:sp>
        </p:grpSp>
        <p:grpSp>
          <p:nvGrpSpPr>
            <p:cNvPr id="34" name="Group 45">
              <a:extLst>
                <a:ext uri="{FF2B5EF4-FFF2-40B4-BE49-F238E27FC236}">
                  <a16:creationId xmlns:a16="http://schemas.microsoft.com/office/drawing/2014/main" id="{00C087BB-7FE1-ADCF-2661-82DBE35E3CDA}"/>
                </a:ext>
              </a:extLst>
            </p:cNvPr>
            <p:cNvGrpSpPr/>
            <p:nvPr/>
          </p:nvGrpSpPr>
          <p:grpSpPr>
            <a:xfrm>
              <a:off x="452036" y="3649412"/>
              <a:ext cx="3084968" cy="693005"/>
              <a:chOff x="0" y="0"/>
              <a:chExt cx="1551341" cy="348492"/>
            </a:xfrm>
          </p:grpSpPr>
          <p:sp>
            <p:nvSpPr>
              <p:cNvPr id="69" name="Freeform 46">
                <a:extLst>
                  <a:ext uri="{FF2B5EF4-FFF2-40B4-BE49-F238E27FC236}">
                    <a16:creationId xmlns:a16="http://schemas.microsoft.com/office/drawing/2014/main" id="{706EA8B8-85EA-5145-1A68-19B8E5FA1E81}"/>
                  </a:ext>
                </a:extLst>
              </p:cNvPr>
              <p:cNvSpPr/>
              <p:nvPr/>
            </p:nvSpPr>
            <p:spPr>
              <a:xfrm>
                <a:off x="0" y="0"/>
                <a:ext cx="1551341" cy="348492"/>
              </a:xfrm>
              <a:custGeom>
                <a:avLst/>
                <a:gdLst/>
                <a:ahLst/>
                <a:cxnLst/>
                <a:rect l="l" t="t" r="r" b="b"/>
                <a:pathLst>
                  <a:path w="1551341" h="348492">
                    <a:moveTo>
                      <a:pt x="174246" y="0"/>
                    </a:moveTo>
                    <a:lnTo>
                      <a:pt x="1377095" y="0"/>
                    </a:lnTo>
                    <a:cubicBezTo>
                      <a:pt x="1423308" y="0"/>
                      <a:pt x="1467628" y="18358"/>
                      <a:pt x="1500306" y="51035"/>
                    </a:cubicBezTo>
                    <a:cubicBezTo>
                      <a:pt x="1532983" y="83713"/>
                      <a:pt x="1551341" y="128033"/>
                      <a:pt x="1551341" y="174246"/>
                    </a:cubicBezTo>
                    <a:lnTo>
                      <a:pt x="1551341" y="174246"/>
                    </a:lnTo>
                    <a:cubicBezTo>
                      <a:pt x="1551341" y="220459"/>
                      <a:pt x="1532983" y="264779"/>
                      <a:pt x="1500306" y="297457"/>
                    </a:cubicBezTo>
                    <a:cubicBezTo>
                      <a:pt x="1467628" y="330134"/>
                      <a:pt x="1423308" y="348492"/>
                      <a:pt x="1377095" y="348492"/>
                    </a:cubicBezTo>
                    <a:lnTo>
                      <a:pt x="174246" y="348492"/>
                    </a:lnTo>
                    <a:cubicBezTo>
                      <a:pt x="128033" y="348492"/>
                      <a:pt x="83713" y="330134"/>
                      <a:pt x="51035" y="297457"/>
                    </a:cubicBezTo>
                    <a:cubicBezTo>
                      <a:pt x="18358" y="264779"/>
                      <a:pt x="0" y="220459"/>
                      <a:pt x="0" y="174246"/>
                    </a:cubicBezTo>
                    <a:lnTo>
                      <a:pt x="0" y="174246"/>
                    </a:lnTo>
                    <a:cubicBezTo>
                      <a:pt x="0" y="128033"/>
                      <a:pt x="18358" y="83713"/>
                      <a:pt x="51035" y="51035"/>
                    </a:cubicBezTo>
                    <a:cubicBezTo>
                      <a:pt x="83713" y="18358"/>
                      <a:pt x="128033" y="0"/>
                      <a:pt x="174246" y="0"/>
                    </a:cubicBezTo>
                    <a:close/>
                  </a:path>
                </a:pathLst>
              </a:custGeom>
              <a:solidFill>
                <a:srgbClr val="FFD24C"/>
              </a:solidFill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70" name="TextBox 47">
                <a:extLst>
                  <a:ext uri="{FF2B5EF4-FFF2-40B4-BE49-F238E27FC236}">
                    <a16:creationId xmlns:a16="http://schemas.microsoft.com/office/drawing/2014/main" id="{6B14B47E-ACFD-BB4B-4CB3-2FF1CBF159D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551341" cy="405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500">
                    <a:solidFill>
                      <a:srgbClr val="040606"/>
                    </a:solidFill>
                    <a:latin typeface="Asap Condensed"/>
                  </a:rPr>
                  <a:t>Lowercasing</a:t>
                </a:r>
              </a:p>
            </p:txBody>
          </p:sp>
        </p:grpSp>
        <p:grpSp>
          <p:nvGrpSpPr>
            <p:cNvPr id="35" name="Group 48">
              <a:extLst>
                <a:ext uri="{FF2B5EF4-FFF2-40B4-BE49-F238E27FC236}">
                  <a16:creationId xmlns:a16="http://schemas.microsoft.com/office/drawing/2014/main" id="{FBA96856-0578-2591-CE73-AE5872AC3B4B}"/>
                </a:ext>
              </a:extLst>
            </p:cNvPr>
            <p:cNvGrpSpPr/>
            <p:nvPr/>
          </p:nvGrpSpPr>
          <p:grpSpPr>
            <a:xfrm>
              <a:off x="452036" y="4520217"/>
              <a:ext cx="3084968" cy="858520"/>
              <a:chOff x="0" y="0"/>
              <a:chExt cx="1551341" cy="431725"/>
            </a:xfrm>
          </p:grpSpPr>
          <p:sp>
            <p:nvSpPr>
              <p:cNvPr id="67" name="Freeform 49">
                <a:extLst>
                  <a:ext uri="{FF2B5EF4-FFF2-40B4-BE49-F238E27FC236}">
                    <a16:creationId xmlns:a16="http://schemas.microsoft.com/office/drawing/2014/main" id="{412CD3A6-A247-596C-CA20-3E837163F866}"/>
                  </a:ext>
                </a:extLst>
              </p:cNvPr>
              <p:cNvSpPr/>
              <p:nvPr/>
            </p:nvSpPr>
            <p:spPr>
              <a:xfrm>
                <a:off x="0" y="0"/>
                <a:ext cx="1551341" cy="431725"/>
              </a:xfrm>
              <a:custGeom>
                <a:avLst/>
                <a:gdLst/>
                <a:ahLst/>
                <a:cxnLst/>
                <a:rect l="l" t="t" r="r" b="b"/>
                <a:pathLst>
                  <a:path w="1551341" h="431725">
                    <a:moveTo>
                      <a:pt x="215863" y="0"/>
                    </a:moveTo>
                    <a:lnTo>
                      <a:pt x="1335479" y="0"/>
                    </a:lnTo>
                    <a:cubicBezTo>
                      <a:pt x="1392729" y="0"/>
                      <a:pt x="1447634" y="22743"/>
                      <a:pt x="1488116" y="63225"/>
                    </a:cubicBezTo>
                    <a:cubicBezTo>
                      <a:pt x="1528598" y="103707"/>
                      <a:pt x="1551341" y="158612"/>
                      <a:pt x="1551341" y="215863"/>
                    </a:cubicBezTo>
                    <a:lnTo>
                      <a:pt x="1551341" y="215863"/>
                    </a:lnTo>
                    <a:cubicBezTo>
                      <a:pt x="1551341" y="335080"/>
                      <a:pt x="1454696" y="431725"/>
                      <a:pt x="1335479" y="431725"/>
                    </a:cubicBezTo>
                    <a:lnTo>
                      <a:pt x="215863" y="431725"/>
                    </a:lnTo>
                    <a:cubicBezTo>
                      <a:pt x="158612" y="431725"/>
                      <a:pt x="103707" y="408982"/>
                      <a:pt x="63225" y="368500"/>
                    </a:cubicBezTo>
                    <a:cubicBezTo>
                      <a:pt x="22743" y="328018"/>
                      <a:pt x="0" y="273113"/>
                      <a:pt x="0" y="215863"/>
                    </a:cubicBezTo>
                    <a:lnTo>
                      <a:pt x="0" y="215863"/>
                    </a:lnTo>
                    <a:cubicBezTo>
                      <a:pt x="0" y="158612"/>
                      <a:pt x="22743" y="103707"/>
                      <a:pt x="63225" y="63225"/>
                    </a:cubicBezTo>
                    <a:cubicBezTo>
                      <a:pt x="103707" y="22743"/>
                      <a:pt x="158612" y="0"/>
                      <a:pt x="215863" y="0"/>
                    </a:cubicBezTo>
                    <a:close/>
                  </a:path>
                </a:pathLst>
              </a:custGeom>
              <a:solidFill>
                <a:srgbClr val="FFD24C"/>
              </a:solidFill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68" name="TextBox 50">
                <a:extLst>
                  <a:ext uri="{FF2B5EF4-FFF2-40B4-BE49-F238E27FC236}">
                    <a16:creationId xmlns:a16="http://schemas.microsoft.com/office/drawing/2014/main" id="{699FEFAF-2E88-337E-19C1-3FD67C53C38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551341" cy="488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500">
                    <a:solidFill>
                      <a:srgbClr val="040606"/>
                    </a:solidFill>
                    <a:latin typeface="Asap Condensed"/>
                  </a:rPr>
                  <a:t>out-of-vocabulary</a:t>
                </a:r>
              </a:p>
            </p:txBody>
          </p:sp>
        </p:grp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D2863738-DA3A-BCDD-D266-B3227E7ADAD5}"/>
                </a:ext>
              </a:extLst>
            </p:cNvPr>
            <p:cNvSpPr/>
            <p:nvPr/>
          </p:nvSpPr>
          <p:spPr>
            <a:xfrm>
              <a:off x="0" y="1675484"/>
              <a:ext cx="3989041" cy="3979068"/>
            </a:xfrm>
            <a:custGeom>
              <a:avLst/>
              <a:gdLst/>
              <a:ahLst/>
              <a:cxnLst/>
              <a:rect l="l" t="t" r="r" b="b"/>
              <a:pathLst>
                <a:path w="3989041" h="3979068">
                  <a:moveTo>
                    <a:pt x="0" y="0"/>
                  </a:moveTo>
                  <a:lnTo>
                    <a:pt x="3989041" y="0"/>
                  </a:lnTo>
                  <a:lnTo>
                    <a:pt x="3989041" y="3979068"/>
                  </a:lnTo>
                  <a:lnTo>
                    <a:pt x="0" y="397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500"/>
            </a:p>
          </p:txBody>
        </p:sp>
        <p:grpSp>
          <p:nvGrpSpPr>
            <p:cNvPr id="37" name="Group 52">
              <a:extLst>
                <a:ext uri="{FF2B5EF4-FFF2-40B4-BE49-F238E27FC236}">
                  <a16:creationId xmlns:a16="http://schemas.microsoft.com/office/drawing/2014/main" id="{C02BBD77-078D-565E-5BF4-6DD625953E20}"/>
                </a:ext>
              </a:extLst>
            </p:cNvPr>
            <p:cNvGrpSpPr/>
            <p:nvPr/>
          </p:nvGrpSpPr>
          <p:grpSpPr>
            <a:xfrm>
              <a:off x="11874362" y="3624488"/>
              <a:ext cx="3084968" cy="693005"/>
              <a:chOff x="0" y="0"/>
              <a:chExt cx="1551341" cy="348492"/>
            </a:xfrm>
          </p:grpSpPr>
          <p:sp>
            <p:nvSpPr>
              <p:cNvPr id="65" name="Freeform 53">
                <a:extLst>
                  <a:ext uri="{FF2B5EF4-FFF2-40B4-BE49-F238E27FC236}">
                    <a16:creationId xmlns:a16="http://schemas.microsoft.com/office/drawing/2014/main" id="{D1EECFCE-C4F0-28D2-74EE-3BA26AADDA48}"/>
                  </a:ext>
                </a:extLst>
              </p:cNvPr>
              <p:cNvSpPr/>
              <p:nvPr/>
            </p:nvSpPr>
            <p:spPr>
              <a:xfrm>
                <a:off x="0" y="0"/>
                <a:ext cx="1551341" cy="348492"/>
              </a:xfrm>
              <a:custGeom>
                <a:avLst/>
                <a:gdLst/>
                <a:ahLst/>
                <a:cxnLst/>
                <a:rect l="l" t="t" r="r" b="b"/>
                <a:pathLst>
                  <a:path w="1551341" h="348492">
                    <a:moveTo>
                      <a:pt x="174246" y="0"/>
                    </a:moveTo>
                    <a:lnTo>
                      <a:pt x="1377095" y="0"/>
                    </a:lnTo>
                    <a:cubicBezTo>
                      <a:pt x="1423308" y="0"/>
                      <a:pt x="1467628" y="18358"/>
                      <a:pt x="1500306" y="51035"/>
                    </a:cubicBezTo>
                    <a:cubicBezTo>
                      <a:pt x="1532983" y="83713"/>
                      <a:pt x="1551341" y="128033"/>
                      <a:pt x="1551341" y="174246"/>
                    </a:cubicBezTo>
                    <a:lnTo>
                      <a:pt x="1551341" y="174246"/>
                    </a:lnTo>
                    <a:cubicBezTo>
                      <a:pt x="1551341" y="220459"/>
                      <a:pt x="1532983" y="264779"/>
                      <a:pt x="1500306" y="297457"/>
                    </a:cubicBezTo>
                    <a:cubicBezTo>
                      <a:pt x="1467628" y="330134"/>
                      <a:pt x="1423308" y="348492"/>
                      <a:pt x="1377095" y="348492"/>
                    </a:cubicBezTo>
                    <a:lnTo>
                      <a:pt x="174246" y="348492"/>
                    </a:lnTo>
                    <a:cubicBezTo>
                      <a:pt x="128033" y="348492"/>
                      <a:pt x="83713" y="330134"/>
                      <a:pt x="51035" y="297457"/>
                    </a:cubicBezTo>
                    <a:cubicBezTo>
                      <a:pt x="18358" y="264779"/>
                      <a:pt x="0" y="220459"/>
                      <a:pt x="0" y="174246"/>
                    </a:cubicBezTo>
                    <a:lnTo>
                      <a:pt x="0" y="174246"/>
                    </a:lnTo>
                    <a:cubicBezTo>
                      <a:pt x="0" y="128033"/>
                      <a:pt x="18358" y="83713"/>
                      <a:pt x="51035" y="51035"/>
                    </a:cubicBezTo>
                    <a:cubicBezTo>
                      <a:pt x="83713" y="18358"/>
                      <a:pt x="128033" y="0"/>
                      <a:pt x="174246" y="0"/>
                    </a:cubicBezTo>
                    <a:close/>
                  </a:path>
                </a:pathLst>
              </a:custGeom>
              <a:solidFill>
                <a:srgbClr val="FFD24C"/>
              </a:solidFill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66" name="TextBox 54">
                <a:extLst>
                  <a:ext uri="{FF2B5EF4-FFF2-40B4-BE49-F238E27FC236}">
                    <a16:creationId xmlns:a16="http://schemas.microsoft.com/office/drawing/2014/main" id="{23177FE3-8EBE-EB8C-DA41-9018EF0A098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551341" cy="405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500">
                    <a:solidFill>
                      <a:srgbClr val="040606"/>
                    </a:solidFill>
                    <a:latin typeface="Asap Condensed"/>
                  </a:rPr>
                  <a:t>Model Structure</a:t>
                </a:r>
              </a:p>
            </p:txBody>
          </p:sp>
        </p:grpSp>
        <p:grpSp>
          <p:nvGrpSpPr>
            <p:cNvPr id="50" name="Group 55">
              <a:extLst>
                <a:ext uri="{FF2B5EF4-FFF2-40B4-BE49-F238E27FC236}">
                  <a16:creationId xmlns:a16="http://schemas.microsoft.com/office/drawing/2014/main" id="{5E6033E4-C31D-C1CF-CCE1-89BB41523EBF}"/>
                </a:ext>
              </a:extLst>
            </p:cNvPr>
            <p:cNvGrpSpPr/>
            <p:nvPr/>
          </p:nvGrpSpPr>
          <p:grpSpPr>
            <a:xfrm>
              <a:off x="11874362" y="4491850"/>
              <a:ext cx="3084968" cy="693005"/>
              <a:chOff x="0" y="0"/>
              <a:chExt cx="1551341" cy="348492"/>
            </a:xfrm>
          </p:grpSpPr>
          <p:sp>
            <p:nvSpPr>
              <p:cNvPr id="63" name="Freeform 56">
                <a:extLst>
                  <a:ext uri="{FF2B5EF4-FFF2-40B4-BE49-F238E27FC236}">
                    <a16:creationId xmlns:a16="http://schemas.microsoft.com/office/drawing/2014/main" id="{155BD520-81B4-FBFC-0B55-ACBEEF1C661E}"/>
                  </a:ext>
                </a:extLst>
              </p:cNvPr>
              <p:cNvSpPr/>
              <p:nvPr/>
            </p:nvSpPr>
            <p:spPr>
              <a:xfrm>
                <a:off x="0" y="0"/>
                <a:ext cx="1551341" cy="348492"/>
              </a:xfrm>
              <a:custGeom>
                <a:avLst/>
                <a:gdLst/>
                <a:ahLst/>
                <a:cxnLst/>
                <a:rect l="l" t="t" r="r" b="b"/>
                <a:pathLst>
                  <a:path w="1551341" h="348492">
                    <a:moveTo>
                      <a:pt x="174246" y="0"/>
                    </a:moveTo>
                    <a:lnTo>
                      <a:pt x="1377095" y="0"/>
                    </a:lnTo>
                    <a:cubicBezTo>
                      <a:pt x="1423308" y="0"/>
                      <a:pt x="1467628" y="18358"/>
                      <a:pt x="1500306" y="51035"/>
                    </a:cubicBezTo>
                    <a:cubicBezTo>
                      <a:pt x="1532983" y="83713"/>
                      <a:pt x="1551341" y="128033"/>
                      <a:pt x="1551341" y="174246"/>
                    </a:cubicBezTo>
                    <a:lnTo>
                      <a:pt x="1551341" y="174246"/>
                    </a:lnTo>
                    <a:cubicBezTo>
                      <a:pt x="1551341" y="220459"/>
                      <a:pt x="1532983" y="264779"/>
                      <a:pt x="1500306" y="297457"/>
                    </a:cubicBezTo>
                    <a:cubicBezTo>
                      <a:pt x="1467628" y="330134"/>
                      <a:pt x="1423308" y="348492"/>
                      <a:pt x="1377095" y="348492"/>
                    </a:cubicBezTo>
                    <a:lnTo>
                      <a:pt x="174246" y="348492"/>
                    </a:lnTo>
                    <a:cubicBezTo>
                      <a:pt x="128033" y="348492"/>
                      <a:pt x="83713" y="330134"/>
                      <a:pt x="51035" y="297457"/>
                    </a:cubicBezTo>
                    <a:cubicBezTo>
                      <a:pt x="18358" y="264779"/>
                      <a:pt x="0" y="220459"/>
                      <a:pt x="0" y="174246"/>
                    </a:cubicBezTo>
                    <a:lnTo>
                      <a:pt x="0" y="174246"/>
                    </a:lnTo>
                    <a:cubicBezTo>
                      <a:pt x="0" y="128033"/>
                      <a:pt x="18358" y="83713"/>
                      <a:pt x="51035" y="51035"/>
                    </a:cubicBezTo>
                    <a:cubicBezTo>
                      <a:pt x="83713" y="18358"/>
                      <a:pt x="128033" y="0"/>
                      <a:pt x="174246" y="0"/>
                    </a:cubicBezTo>
                    <a:close/>
                  </a:path>
                </a:pathLst>
              </a:custGeom>
              <a:solidFill>
                <a:srgbClr val="FFD24C"/>
              </a:solidFill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64" name="TextBox 57">
                <a:extLst>
                  <a:ext uri="{FF2B5EF4-FFF2-40B4-BE49-F238E27FC236}">
                    <a16:creationId xmlns:a16="http://schemas.microsoft.com/office/drawing/2014/main" id="{A691C119-8AB1-4A9E-0B1F-10DED5986A3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551341" cy="405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500">
                    <a:solidFill>
                      <a:srgbClr val="040606"/>
                    </a:solidFill>
                    <a:latin typeface="Asap Condensed"/>
                  </a:rPr>
                  <a:t> Forward Pass</a:t>
                </a:r>
              </a:p>
            </p:txBody>
          </p:sp>
        </p:grpSp>
        <p:grpSp>
          <p:nvGrpSpPr>
            <p:cNvPr id="51" name="Group 58">
              <a:extLst>
                <a:ext uri="{FF2B5EF4-FFF2-40B4-BE49-F238E27FC236}">
                  <a16:creationId xmlns:a16="http://schemas.microsoft.com/office/drawing/2014/main" id="{33D83BF2-DB6F-0231-2704-410E1FD88BAA}"/>
                </a:ext>
              </a:extLst>
            </p:cNvPr>
            <p:cNvGrpSpPr/>
            <p:nvPr/>
          </p:nvGrpSpPr>
          <p:grpSpPr>
            <a:xfrm>
              <a:off x="11874362" y="5362655"/>
              <a:ext cx="3084968" cy="693005"/>
              <a:chOff x="0" y="0"/>
              <a:chExt cx="1551341" cy="348492"/>
            </a:xfrm>
          </p:grpSpPr>
          <p:sp>
            <p:nvSpPr>
              <p:cNvPr id="61" name="Freeform 59">
                <a:extLst>
                  <a:ext uri="{FF2B5EF4-FFF2-40B4-BE49-F238E27FC236}">
                    <a16:creationId xmlns:a16="http://schemas.microsoft.com/office/drawing/2014/main" id="{9781EDBD-A7FB-0B1A-90D5-16DD043E7C5E}"/>
                  </a:ext>
                </a:extLst>
              </p:cNvPr>
              <p:cNvSpPr/>
              <p:nvPr/>
            </p:nvSpPr>
            <p:spPr>
              <a:xfrm>
                <a:off x="0" y="0"/>
                <a:ext cx="1551341" cy="348492"/>
              </a:xfrm>
              <a:custGeom>
                <a:avLst/>
                <a:gdLst/>
                <a:ahLst/>
                <a:cxnLst/>
                <a:rect l="l" t="t" r="r" b="b"/>
                <a:pathLst>
                  <a:path w="1551341" h="348492">
                    <a:moveTo>
                      <a:pt x="174246" y="0"/>
                    </a:moveTo>
                    <a:lnTo>
                      <a:pt x="1377095" y="0"/>
                    </a:lnTo>
                    <a:cubicBezTo>
                      <a:pt x="1423308" y="0"/>
                      <a:pt x="1467628" y="18358"/>
                      <a:pt x="1500306" y="51035"/>
                    </a:cubicBezTo>
                    <a:cubicBezTo>
                      <a:pt x="1532983" y="83713"/>
                      <a:pt x="1551341" y="128033"/>
                      <a:pt x="1551341" y="174246"/>
                    </a:cubicBezTo>
                    <a:lnTo>
                      <a:pt x="1551341" y="174246"/>
                    </a:lnTo>
                    <a:cubicBezTo>
                      <a:pt x="1551341" y="220459"/>
                      <a:pt x="1532983" y="264779"/>
                      <a:pt x="1500306" y="297457"/>
                    </a:cubicBezTo>
                    <a:cubicBezTo>
                      <a:pt x="1467628" y="330134"/>
                      <a:pt x="1423308" y="348492"/>
                      <a:pt x="1377095" y="348492"/>
                    </a:cubicBezTo>
                    <a:lnTo>
                      <a:pt x="174246" y="348492"/>
                    </a:lnTo>
                    <a:cubicBezTo>
                      <a:pt x="128033" y="348492"/>
                      <a:pt x="83713" y="330134"/>
                      <a:pt x="51035" y="297457"/>
                    </a:cubicBezTo>
                    <a:cubicBezTo>
                      <a:pt x="18358" y="264779"/>
                      <a:pt x="0" y="220459"/>
                      <a:pt x="0" y="174246"/>
                    </a:cubicBezTo>
                    <a:lnTo>
                      <a:pt x="0" y="174246"/>
                    </a:lnTo>
                    <a:cubicBezTo>
                      <a:pt x="0" y="128033"/>
                      <a:pt x="18358" y="83713"/>
                      <a:pt x="51035" y="51035"/>
                    </a:cubicBezTo>
                    <a:cubicBezTo>
                      <a:pt x="83713" y="18358"/>
                      <a:pt x="128033" y="0"/>
                      <a:pt x="174246" y="0"/>
                    </a:cubicBezTo>
                    <a:close/>
                  </a:path>
                </a:pathLst>
              </a:custGeom>
              <a:solidFill>
                <a:srgbClr val="FFD24C"/>
              </a:solidFill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62" name="TextBox 60">
                <a:extLst>
                  <a:ext uri="{FF2B5EF4-FFF2-40B4-BE49-F238E27FC236}">
                    <a16:creationId xmlns:a16="http://schemas.microsoft.com/office/drawing/2014/main" id="{30F0DBC3-7D39-6D11-8359-41E4B4F5E65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551341" cy="405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500" dirty="0">
                    <a:solidFill>
                      <a:srgbClr val="040606"/>
                    </a:solidFill>
                    <a:latin typeface="Asap Condensed"/>
                  </a:rPr>
                  <a:t>Loss Functions</a:t>
                </a:r>
              </a:p>
            </p:txBody>
          </p:sp>
        </p:grpSp>
        <p:grpSp>
          <p:nvGrpSpPr>
            <p:cNvPr id="52" name="Group 61">
              <a:extLst>
                <a:ext uri="{FF2B5EF4-FFF2-40B4-BE49-F238E27FC236}">
                  <a16:creationId xmlns:a16="http://schemas.microsoft.com/office/drawing/2014/main" id="{21DAEBCC-D524-AEEF-E652-58ACB57B7DEE}"/>
                </a:ext>
              </a:extLst>
            </p:cNvPr>
            <p:cNvGrpSpPr/>
            <p:nvPr/>
          </p:nvGrpSpPr>
          <p:grpSpPr>
            <a:xfrm>
              <a:off x="11874362" y="6233460"/>
              <a:ext cx="3084968" cy="858520"/>
              <a:chOff x="0" y="0"/>
              <a:chExt cx="1551341" cy="431725"/>
            </a:xfrm>
          </p:grpSpPr>
          <p:sp>
            <p:nvSpPr>
              <p:cNvPr id="59" name="Freeform 62">
                <a:extLst>
                  <a:ext uri="{FF2B5EF4-FFF2-40B4-BE49-F238E27FC236}">
                    <a16:creationId xmlns:a16="http://schemas.microsoft.com/office/drawing/2014/main" id="{0B368A24-852C-34D5-FFD4-87544E1E370B}"/>
                  </a:ext>
                </a:extLst>
              </p:cNvPr>
              <p:cNvSpPr/>
              <p:nvPr/>
            </p:nvSpPr>
            <p:spPr>
              <a:xfrm>
                <a:off x="0" y="0"/>
                <a:ext cx="1551341" cy="431725"/>
              </a:xfrm>
              <a:custGeom>
                <a:avLst/>
                <a:gdLst/>
                <a:ahLst/>
                <a:cxnLst/>
                <a:rect l="l" t="t" r="r" b="b"/>
                <a:pathLst>
                  <a:path w="1551341" h="431725">
                    <a:moveTo>
                      <a:pt x="215863" y="0"/>
                    </a:moveTo>
                    <a:lnTo>
                      <a:pt x="1335479" y="0"/>
                    </a:lnTo>
                    <a:cubicBezTo>
                      <a:pt x="1392729" y="0"/>
                      <a:pt x="1447634" y="22743"/>
                      <a:pt x="1488116" y="63225"/>
                    </a:cubicBezTo>
                    <a:cubicBezTo>
                      <a:pt x="1528598" y="103707"/>
                      <a:pt x="1551341" y="158612"/>
                      <a:pt x="1551341" y="215863"/>
                    </a:cubicBezTo>
                    <a:lnTo>
                      <a:pt x="1551341" y="215863"/>
                    </a:lnTo>
                    <a:cubicBezTo>
                      <a:pt x="1551341" y="335080"/>
                      <a:pt x="1454696" y="431725"/>
                      <a:pt x="1335479" y="431725"/>
                    </a:cubicBezTo>
                    <a:lnTo>
                      <a:pt x="215863" y="431725"/>
                    </a:lnTo>
                    <a:cubicBezTo>
                      <a:pt x="158612" y="431725"/>
                      <a:pt x="103707" y="408982"/>
                      <a:pt x="63225" y="368500"/>
                    </a:cubicBezTo>
                    <a:cubicBezTo>
                      <a:pt x="22743" y="328018"/>
                      <a:pt x="0" y="273113"/>
                      <a:pt x="0" y="215863"/>
                    </a:cubicBezTo>
                    <a:lnTo>
                      <a:pt x="0" y="215863"/>
                    </a:lnTo>
                    <a:cubicBezTo>
                      <a:pt x="0" y="158612"/>
                      <a:pt x="22743" y="103707"/>
                      <a:pt x="63225" y="63225"/>
                    </a:cubicBezTo>
                    <a:cubicBezTo>
                      <a:pt x="103707" y="22743"/>
                      <a:pt x="158612" y="0"/>
                      <a:pt x="215863" y="0"/>
                    </a:cubicBezTo>
                    <a:close/>
                  </a:path>
                </a:pathLst>
              </a:custGeom>
              <a:solidFill>
                <a:srgbClr val="FFD24C"/>
              </a:solidFill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60" name="TextBox 63">
                <a:extLst>
                  <a:ext uri="{FF2B5EF4-FFF2-40B4-BE49-F238E27FC236}">
                    <a16:creationId xmlns:a16="http://schemas.microsoft.com/office/drawing/2014/main" id="{D5576A94-51EB-CB46-3E51-056A7C94433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551341" cy="488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500">
                    <a:solidFill>
                      <a:srgbClr val="040606"/>
                    </a:solidFill>
                    <a:latin typeface="Asap Condensed"/>
                  </a:rPr>
                  <a:t>Set Up Optimization</a:t>
                </a:r>
              </a:p>
            </p:txBody>
          </p:sp>
        </p:grpSp>
        <p:grpSp>
          <p:nvGrpSpPr>
            <p:cNvPr id="53" name="Group 64">
              <a:extLst>
                <a:ext uri="{FF2B5EF4-FFF2-40B4-BE49-F238E27FC236}">
                  <a16:creationId xmlns:a16="http://schemas.microsoft.com/office/drawing/2014/main" id="{044CCE03-764C-D4C3-E516-7B210AC653BC}"/>
                </a:ext>
              </a:extLst>
            </p:cNvPr>
            <p:cNvGrpSpPr/>
            <p:nvPr/>
          </p:nvGrpSpPr>
          <p:grpSpPr>
            <a:xfrm>
              <a:off x="11874362" y="7269780"/>
              <a:ext cx="3084968" cy="858520"/>
              <a:chOff x="0" y="0"/>
              <a:chExt cx="1551341" cy="431725"/>
            </a:xfrm>
          </p:grpSpPr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137DDA4F-CB56-75D4-0C20-9DC3B6D3B484}"/>
                  </a:ext>
                </a:extLst>
              </p:cNvPr>
              <p:cNvSpPr/>
              <p:nvPr/>
            </p:nvSpPr>
            <p:spPr>
              <a:xfrm>
                <a:off x="0" y="0"/>
                <a:ext cx="1551341" cy="431725"/>
              </a:xfrm>
              <a:custGeom>
                <a:avLst/>
                <a:gdLst/>
                <a:ahLst/>
                <a:cxnLst/>
                <a:rect l="l" t="t" r="r" b="b"/>
                <a:pathLst>
                  <a:path w="1551341" h="431725">
                    <a:moveTo>
                      <a:pt x="215863" y="0"/>
                    </a:moveTo>
                    <a:lnTo>
                      <a:pt x="1335479" y="0"/>
                    </a:lnTo>
                    <a:cubicBezTo>
                      <a:pt x="1392729" y="0"/>
                      <a:pt x="1447634" y="22743"/>
                      <a:pt x="1488116" y="63225"/>
                    </a:cubicBezTo>
                    <a:cubicBezTo>
                      <a:pt x="1528598" y="103707"/>
                      <a:pt x="1551341" y="158612"/>
                      <a:pt x="1551341" y="215863"/>
                    </a:cubicBezTo>
                    <a:lnTo>
                      <a:pt x="1551341" y="215863"/>
                    </a:lnTo>
                    <a:cubicBezTo>
                      <a:pt x="1551341" y="335080"/>
                      <a:pt x="1454696" y="431725"/>
                      <a:pt x="1335479" y="431725"/>
                    </a:cubicBezTo>
                    <a:lnTo>
                      <a:pt x="215863" y="431725"/>
                    </a:lnTo>
                    <a:cubicBezTo>
                      <a:pt x="158612" y="431725"/>
                      <a:pt x="103707" y="408982"/>
                      <a:pt x="63225" y="368500"/>
                    </a:cubicBezTo>
                    <a:cubicBezTo>
                      <a:pt x="22743" y="328018"/>
                      <a:pt x="0" y="273113"/>
                      <a:pt x="0" y="215863"/>
                    </a:cubicBezTo>
                    <a:lnTo>
                      <a:pt x="0" y="215863"/>
                    </a:lnTo>
                    <a:cubicBezTo>
                      <a:pt x="0" y="158612"/>
                      <a:pt x="22743" y="103707"/>
                      <a:pt x="63225" y="63225"/>
                    </a:cubicBezTo>
                    <a:cubicBezTo>
                      <a:pt x="103707" y="22743"/>
                      <a:pt x="158612" y="0"/>
                      <a:pt x="215863" y="0"/>
                    </a:cubicBezTo>
                    <a:close/>
                  </a:path>
                </a:pathLst>
              </a:custGeom>
              <a:solidFill>
                <a:srgbClr val="FFD24C"/>
              </a:solidFill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58" name="TextBox 66">
                <a:extLst>
                  <a:ext uri="{FF2B5EF4-FFF2-40B4-BE49-F238E27FC236}">
                    <a16:creationId xmlns:a16="http://schemas.microsoft.com/office/drawing/2014/main" id="{928CDA12-3B26-7ACB-2443-665865DBAA6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551341" cy="488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500">
                    <a:solidFill>
                      <a:srgbClr val="040606"/>
                    </a:solidFill>
                    <a:latin typeface="Asap Condensed"/>
                  </a:rPr>
                  <a:t>Train The Model</a:t>
                </a:r>
              </a:p>
            </p:txBody>
          </p:sp>
        </p:grpSp>
        <p:sp>
          <p:nvSpPr>
            <p:cNvPr id="54" name="Freeform 67">
              <a:extLst>
                <a:ext uri="{FF2B5EF4-FFF2-40B4-BE49-F238E27FC236}">
                  <a16:creationId xmlns:a16="http://schemas.microsoft.com/office/drawing/2014/main" id="{B9D3C48E-2B74-3609-8649-9EA0A712BF88}"/>
                </a:ext>
              </a:extLst>
            </p:cNvPr>
            <p:cNvSpPr/>
            <p:nvPr/>
          </p:nvSpPr>
          <p:spPr>
            <a:xfrm rot="5400000">
              <a:off x="10657276" y="4150994"/>
              <a:ext cx="5519141" cy="3442564"/>
            </a:xfrm>
            <a:custGeom>
              <a:avLst/>
              <a:gdLst/>
              <a:ahLst/>
              <a:cxnLst/>
              <a:rect l="l" t="t" r="r" b="b"/>
              <a:pathLst>
                <a:path w="5519141" h="3442564">
                  <a:moveTo>
                    <a:pt x="0" y="0"/>
                  </a:moveTo>
                  <a:lnTo>
                    <a:pt x="5519141" y="0"/>
                  </a:lnTo>
                  <a:lnTo>
                    <a:pt x="5519141" y="3442564"/>
                  </a:lnTo>
                  <a:lnTo>
                    <a:pt x="0" y="3442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55" name="AutoShape 68">
              <a:extLst>
                <a:ext uri="{FF2B5EF4-FFF2-40B4-BE49-F238E27FC236}">
                  <a16:creationId xmlns:a16="http://schemas.microsoft.com/office/drawing/2014/main" id="{6A2C5BE2-E922-601E-7F1F-121BF988BE26}"/>
                </a:ext>
              </a:extLst>
            </p:cNvPr>
            <p:cNvSpPr/>
            <p:nvPr/>
          </p:nvSpPr>
          <p:spPr>
            <a:xfrm>
              <a:off x="9936321" y="5447969"/>
              <a:ext cx="1759243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56" name="AutoShape 69">
              <a:extLst>
                <a:ext uri="{FF2B5EF4-FFF2-40B4-BE49-F238E27FC236}">
                  <a16:creationId xmlns:a16="http://schemas.microsoft.com/office/drawing/2014/main" id="{FF89FF77-F970-076B-2967-F4DBAFDB7FFC}"/>
                </a:ext>
              </a:extLst>
            </p:cNvPr>
            <p:cNvSpPr/>
            <p:nvPr/>
          </p:nvSpPr>
          <p:spPr>
            <a:xfrm flipH="1" flipV="1">
              <a:off x="4001741" y="3204645"/>
              <a:ext cx="175942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 sz="1500"/>
            </a:p>
          </p:txBody>
        </p:sp>
      </p:grpSp>
      <p:sp>
        <p:nvSpPr>
          <p:cNvPr id="95" name="TextBox 10">
            <a:extLst>
              <a:ext uri="{FF2B5EF4-FFF2-40B4-BE49-F238E27FC236}">
                <a16:creationId xmlns:a16="http://schemas.microsoft.com/office/drawing/2014/main" id="{F6A65206-4749-2128-520A-75B50BF51527}"/>
              </a:ext>
            </a:extLst>
          </p:cNvPr>
          <p:cNvSpPr txBox="1"/>
          <p:nvPr/>
        </p:nvSpPr>
        <p:spPr>
          <a:xfrm>
            <a:off x="3262097" y="509499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BUILD YOUR OWN LLM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3B22BC5-ADF6-50E5-D058-A5B9F8709677}"/>
              </a:ext>
            </a:extLst>
          </p:cNvPr>
          <p:cNvSpPr/>
          <p:nvPr/>
        </p:nvSpPr>
        <p:spPr bwMode="auto">
          <a:xfrm>
            <a:off x="1518724" y="1440324"/>
            <a:ext cx="2679168" cy="2729025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CB31632-6432-EB0D-1071-3D87E00E1B66}"/>
              </a:ext>
            </a:extLst>
          </p:cNvPr>
          <p:cNvSpPr/>
          <p:nvPr/>
        </p:nvSpPr>
        <p:spPr bwMode="auto">
          <a:xfrm>
            <a:off x="9530734" y="2540062"/>
            <a:ext cx="2679168" cy="3220523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F5D74C-885B-FF41-F7DD-B39F793F81EF}"/>
              </a:ext>
            </a:extLst>
          </p:cNvPr>
          <p:cNvCxnSpPr>
            <a:cxnSpLocks/>
            <a:endCxn id="56" idx="1"/>
          </p:cNvCxnSpPr>
          <p:nvPr/>
        </p:nvCxnSpPr>
        <p:spPr>
          <a:xfrm flipH="1">
            <a:off x="4206881" y="2511744"/>
            <a:ext cx="1258245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5D903-1D94-7E2F-613C-12E4636F7534}"/>
              </a:ext>
            </a:extLst>
          </p:cNvPr>
          <p:cNvCxnSpPr>
            <a:cxnSpLocks/>
          </p:cNvCxnSpPr>
          <p:nvPr/>
        </p:nvCxnSpPr>
        <p:spPr>
          <a:xfrm>
            <a:off x="8406756" y="3913586"/>
            <a:ext cx="1123978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271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158375" y="753647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95" name="TextBox 10">
            <a:extLst>
              <a:ext uri="{FF2B5EF4-FFF2-40B4-BE49-F238E27FC236}">
                <a16:creationId xmlns:a16="http://schemas.microsoft.com/office/drawing/2014/main" id="{F6A65206-4749-2128-520A-75B50BF51527}"/>
              </a:ext>
            </a:extLst>
          </p:cNvPr>
          <p:cNvSpPr txBox="1"/>
          <p:nvPr/>
        </p:nvSpPr>
        <p:spPr>
          <a:xfrm>
            <a:off x="2685322" y="442927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	BUILDING LLMs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A6B60-68F7-A6CA-CD35-E2AE75DE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6" y="3848472"/>
            <a:ext cx="11430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468CCA-FFD0-6A4A-B919-E5C648677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47" y="1539408"/>
            <a:ext cx="137160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2A15E4-A8BD-4FAA-0FEB-02B171F60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810" y="3758888"/>
            <a:ext cx="1231900" cy="1231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5F3FF8-A20A-28F1-14C0-C36CD231C23F}"/>
              </a:ext>
            </a:extLst>
          </p:cNvPr>
          <p:cNvGrpSpPr/>
          <p:nvPr/>
        </p:nvGrpSpPr>
        <p:grpSpPr>
          <a:xfrm>
            <a:off x="1763766" y="5138746"/>
            <a:ext cx="2695422" cy="2525974"/>
            <a:chOff x="678252" y="2530715"/>
            <a:chExt cx="2832144" cy="215458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02C5771-617C-D788-644D-095F75DA3141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76F6E9-76CD-8E30-B1D8-F175082ECB62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75ABDF-47F7-C06D-9BB8-0BF33B26D142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MODELS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1ED1DDF3-CCA0-5FD0-09E0-F93A6ECC84F8}"/>
                </a:ext>
              </a:extLst>
            </p:cNvPr>
            <p:cNvSpPr txBox="1"/>
            <p:nvPr/>
          </p:nvSpPr>
          <p:spPr>
            <a:xfrm>
              <a:off x="881211" y="3146413"/>
              <a:ext cx="2426221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u="none" strike="noStrike" dirty="0">
                  <a:solidFill>
                    <a:srgbClr val="FFFFFF"/>
                  </a:solidFill>
                  <a:latin typeface="Asap Condensed Bold"/>
                </a:rPr>
                <a:t>Hugging face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dirty="0" err="1">
                  <a:solidFill>
                    <a:srgbClr val="FFFFFF"/>
                  </a:solidFill>
                  <a:latin typeface="Asap Condensed Bold"/>
                </a:rPr>
                <a:t>OpenAI</a:t>
              </a:r>
              <a:endParaRPr lang="en-US" sz="2000" dirty="0">
                <a:solidFill>
                  <a:srgbClr val="FFFFFF"/>
                </a:solidFill>
                <a:latin typeface="Asap Condensed Bold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META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Gemini</a:t>
              </a:r>
            </a:p>
            <a:p>
              <a:pPr marL="0" lvl="0" indent="0" algn="ctr">
                <a:spcBef>
                  <a:spcPct val="0"/>
                </a:spcBef>
              </a:pPr>
              <a:endParaRPr lang="en-US" sz="20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E47C9D-B888-7676-C72B-12854DBE2B2D}"/>
              </a:ext>
            </a:extLst>
          </p:cNvPr>
          <p:cNvGrpSpPr/>
          <p:nvPr/>
        </p:nvGrpSpPr>
        <p:grpSpPr>
          <a:xfrm>
            <a:off x="10054662" y="5240953"/>
            <a:ext cx="2542196" cy="2066316"/>
            <a:chOff x="678252" y="2530715"/>
            <a:chExt cx="2832144" cy="176250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D180EC9-380F-F88B-7FCA-D5817FE8D857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99C1EA-1B25-82E0-EDF4-586F2307612D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1CC83-22F1-1761-93B6-899F3F6AA884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2625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ORCHESTRATION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B118332-4D91-14B6-78AB-21294C8B7507}"/>
                </a:ext>
              </a:extLst>
            </p:cNvPr>
            <p:cNvSpPr txBox="1"/>
            <p:nvPr/>
          </p:nvSpPr>
          <p:spPr>
            <a:xfrm>
              <a:off x="881211" y="3268846"/>
              <a:ext cx="2426221" cy="5250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u="none" strike="noStrike" dirty="0" err="1">
                  <a:solidFill>
                    <a:srgbClr val="FFFFFF"/>
                  </a:solidFill>
                  <a:latin typeface="Asap Condensed Bold"/>
                </a:rPr>
                <a:t>LLamaIndex</a:t>
              </a:r>
              <a:endParaRPr lang="en-US" sz="2000" u="none" strike="noStrike" dirty="0">
                <a:solidFill>
                  <a:srgbClr val="FFFFFF"/>
                </a:solidFill>
                <a:latin typeface="Asap Condensed Bold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dirty="0" err="1">
                  <a:solidFill>
                    <a:srgbClr val="FFFFFF"/>
                  </a:solidFill>
                  <a:latin typeface="Asap Condensed Bold"/>
                </a:rPr>
                <a:t>Langchain</a:t>
              </a:r>
              <a:endParaRPr lang="en-US" sz="20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D9DB9C-CE34-F339-F3F8-8BCACEB048EF}"/>
              </a:ext>
            </a:extLst>
          </p:cNvPr>
          <p:cNvGrpSpPr/>
          <p:nvPr/>
        </p:nvGrpSpPr>
        <p:grpSpPr>
          <a:xfrm>
            <a:off x="5655178" y="3339719"/>
            <a:ext cx="2695422" cy="2066316"/>
            <a:chOff x="678252" y="2530715"/>
            <a:chExt cx="2832144" cy="17625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DB108B9-41E5-46BC-EA8A-C8D1620C606A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3E243-D1AC-F3DD-F46A-0A562BF114E3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6604DB-5E7E-FA6A-8BE7-91DEE9970C7F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2625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b="1" u="none" strike="noStrike" dirty="0">
                  <a:solidFill>
                    <a:srgbClr val="FFFFFF"/>
                  </a:solidFill>
                  <a:latin typeface="Asap Condensed Bold"/>
                </a:rPr>
                <a:t>HOSTING</a:t>
              </a:r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12073A9E-8A04-F6A8-CDC5-5A339A6BF08E}"/>
                </a:ext>
              </a:extLst>
            </p:cNvPr>
            <p:cNvSpPr txBox="1"/>
            <p:nvPr/>
          </p:nvSpPr>
          <p:spPr>
            <a:xfrm>
              <a:off x="881211" y="3146413"/>
              <a:ext cx="2426221" cy="10500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Service providers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u="none" strike="noStrike" dirty="0">
                  <a:solidFill>
                    <a:srgbClr val="FFFFFF"/>
                  </a:solidFill>
                  <a:latin typeface="Asap Condensed Bold"/>
                </a:rPr>
                <a:t>Expose as API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dirty="0" err="1">
                  <a:solidFill>
                    <a:srgbClr val="FFFFFF"/>
                  </a:solidFill>
                  <a:latin typeface="Asap Condensed Bold"/>
                </a:rPr>
                <a:t>Huggingface</a:t>
              </a:r>
              <a:endParaRPr lang="en-US" sz="2000" dirty="0">
                <a:solidFill>
                  <a:srgbClr val="FFFFFF"/>
                </a:solidFill>
                <a:latin typeface="Asap Condensed Bold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sap Condensed Bold"/>
                </a:rPr>
                <a:t>Cloud</a:t>
              </a:r>
              <a:endParaRPr lang="en-US" sz="20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952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158375" y="753647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95" name="TextBox 10">
            <a:extLst>
              <a:ext uri="{FF2B5EF4-FFF2-40B4-BE49-F238E27FC236}">
                <a16:creationId xmlns:a16="http://schemas.microsoft.com/office/drawing/2014/main" id="{F6A65206-4749-2128-520A-75B50BF51527}"/>
              </a:ext>
            </a:extLst>
          </p:cNvPr>
          <p:cNvSpPr txBox="1"/>
          <p:nvPr/>
        </p:nvSpPr>
        <p:spPr>
          <a:xfrm>
            <a:off x="2685322" y="442927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	BUILDING LLMs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A6B60-68F7-A6CA-CD35-E2AE75DE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900" y="4267200"/>
            <a:ext cx="723917" cy="659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468CCA-FFD0-6A4A-B919-E5C648677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577" y="1411787"/>
            <a:ext cx="963638" cy="963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2A15E4-A8BD-4FAA-0FEB-02B171F60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62" y="4285722"/>
            <a:ext cx="825698" cy="8256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5F3FF8-A20A-28F1-14C0-C36CD231C23F}"/>
              </a:ext>
            </a:extLst>
          </p:cNvPr>
          <p:cNvGrpSpPr/>
          <p:nvPr/>
        </p:nvGrpSpPr>
        <p:grpSpPr>
          <a:xfrm>
            <a:off x="1003147" y="2758940"/>
            <a:ext cx="1709670" cy="1456982"/>
            <a:chOff x="678252" y="2530715"/>
            <a:chExt cx="2832144" cy="176250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02C5771-617C-D788-644D-095F75DA3141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76F6E9-76CD-8E30-B1D8-F175082ECB62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75ABDF-47F7-C06D-9BB8-0BF33B26D142}"/>
                </a:ext>
              </a:extLst>
            </p:cNvPr>
            <p:cNvSpPr txBox="1"/>
            <p:nvPr/>
          </p:nvSpPr>
          <p:spPr>
            <a:xfrm>
              <a:off x="881212" y="2603632"/>
              <a:ext cx="2426219" cy="2792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b="1" dirty="0">
                  <a:solidFill>
                    <a:srgbClr val="FFFFFF"/>
                  </a:solidFill>
                  <a:latin typeface="Asap Condensed Bold"/>
                </a:rPr>
                <a:t>DATA SOURCES</a:t>
              </a:r>
              <a:endParaRPr lang="en-US" sz="1500" b="1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1ED1DDF3-CCA0-5FD0-09E0-F93A6ECC84F8}"/>
                </a:ext>
              </a:extLst>
            </p:cNvPr>
            <p:cNvSpPr txBox="1"/>
            <p:nvPr/>
          </p:nvSpPr>
          <p:spPr>
            <a:xfrm>
              <a:off x="881212" y="3146412"/>
              <a:ext cx="2426219" cy="1116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Asap Condensed Bold"/>
                </a:rPr>
                <a:t>Structured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Asap Condensed Bold"/>
                </a:rPr>
                <a:t>Unstructured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Asap Condensed Bold"/>
                </a:rPr>
                <a:t>Multi-media</a:t>
              </a:r>
            </a:p>
            <a:p>
              <a:pPr marL="0" lvl="0" indent="0" algn="ctr">
                <a:spcBef>
                  <a:spcPct val="0"/>
                </a:spcBef>
              </a:pPr>
              <a:endParaRPr lang="en-US" sz="15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E47C9D-B888-7676-C72B-12854DBE2B2D}"/>
              </a:ext>
            </a:extLst>
          </p:cNvPr>
          <p:cNvGrpSpPr/>
          <p:nvPr/>
        </p:nvGrpSpPr>
        <p:grpSpPr>
          <a:xfrm>
            <a:off x="8442001" y="5344579"/>
            <a:ext cx="1888808" cy="1298280"/>
            <a:chOff x="678252" y="2530715"/>
            <a:chExt cx="2832144" cy="176250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D180EC9-380F-F88B-7FCA-D5817FE8D857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99C1EA-1B25-82E0-EDF4-586F2307612D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1CC83-22F1-1761-93B6-899F3F6AA884}"/>
                </a:ext>
              </a:extLst>
            </p:cNvPr>
            <p:cNvSpPr txBox="1"/>
            <p:nvPr/>
          </p:nvSpPr>
          <p:spPr>
            <a:xfrm>
              <a:off x="881211" y="2603632"/>
              <a:ext cx="2426221" cy="196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b="1" u="none" strike="noStrike" dirty="0">
                  <a:solidFill>
                    <a:srgbClr val="FFFFFF"/>
                  </a:solidFill>
                  <a:latin typeface="Asap Condensed Bold"/>
                </a:rPr>
                <a:t>ORCHESTRATION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B118332-4D91-14B6-78AB-21294C8B7507}"/>
                </a:ext>
              </a:extLst>
            </p:cNvPr>
            <p:cNvSpPr txBox="1"/>
            <p:nvPr/>
          </p:nvSpPr>
          <p:spPr>
            <a:xfrm>
              <a:off x="881211" y="3268846"/>
              <a:ext cx="2426221" cy="3937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u="none" strike="noStrike" dirty="0" err="1">
                  <a:solidFill>
                    <a:srgbClr val="FFFFFF"/>
                  </a:solidFill>
                  <a:latin typeface="Asap Condensed Bold"/>
                </a:rPr>
                <a:t>LLamaIndex</a:t>
              </a:r>
              <a:endParaRPr lang="en-US" sz="1500" u="none" strike="noStrike" dirty="0">
                <a:solidFill>
                  <a:srgbClr val="FFFFFF"/>
                </a:solidFill>
                <a:latin typeface="Asap Condensed Bold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 err="1">
                  <a:solidFill>
                    <a:srgbClr val="FFFFFF"/>
                  </a:solidFill>
                  <a:latin typeface="Asap Condensed Bold"/>
                </a:rPr>
                <a:t>Langchain</a:t>
              </a:r>
              <a:endParaRPr lang="en-US" sz="15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D9DB9C-CE34-F339-F3F8-8BCACEB048EF}"/>
              </a:ext>
            </a:extLst>
          </p:cNvPr>
          <p:cNvGrpSpPr/>
          <p:nvPr/>
        </p:nvGrpSpPr>
        <p:grpSpPr>
          <a:xfrm>
            <a:off x="6122012" y="2538260"/>
            <a:ext cx="2081576" cy="1541470"/>
            <a:chOff x="678252" y="2530715"/>
            <a:chExt cx="2832144" cy="17625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DB108B9-41E5-46BC-EA8A-C8D1620C606A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3E243-D1AC-F3DD-F46A-0A562BF114E3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6604DB-5E7E-FA6A-8BE7-91DEE9970C7F}"/>
                </a:ext>
              </a:extLst>
            </p:cNvPr>
            <p:cNvSpPr txBox="1"/>
            <p:nvPr/>
          </p:nvSpPr>
          <p:spPr>
            <a:xfrm>
              <a:off x="881212" y="2603631"/>
              <a:ext cx="2426222" cy="2639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b="1" dirty="0">
                  <a:solidFill>
                    <a:srgbClr val="FFFFFF"/>
                  </a:solidFill>
                  <a:latin typeface="Asap Condensed Bold"/>
                </a:rPr>
                <a:t>HOSTING</a:t>
              </a:r>
              <a:endParaRPr lang="en-US" sz="1500" b="1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12073A9E-8A04-F6A8-CDC5-5A339A6BF08E}"/>
                </a:ext>
              </a:extLst>
            </p:cNvPr>
            <p:cNvSpPr txBox="1"/>
            <p:nvPr/>
          </p:nvSpPr>
          <p:spPr>
            <a:xfrm>
              <a:off x="881211" y="3146413"/>
              <a:ext cx="2426221" cy="10500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Asap Condensed Bold"/>
                </a:rPr>
                <a:t>Service providers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u="none" strike="noStrike" dirty="0">
                  <a:solidFill>
                    <a:srgbClr val="FFFFFF"/>
                  </a:solidFill>
                  <a:latin typeface="Asap Condensed Bold"/>
                </a:rPr>
                <a:t>Expose as API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 err="1">
                  <a:solidFill>
                    <a:srgbClr val="FFFFFF"/>
                  </a:solidFill>
                  <a:latin typeface="Asap Condensed Bold"/>
                </a:rPr>
                <a:t>Huggingface</a:t>
              </a:r>
              <a:endParaRPr lang="en-US" sz="1500" dirty="0">
                <a:solidFill>
                  <a:srgbClr val="FFFFFF"/>
                </a:solidFill>
                <a:latin typeface="Asap Condensed Bold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Asap Condensed Bold"/>
                </a:rPr>
                <a:t>Cloud</a:t>
              </a:r>
              <a:endParaRPr lang="en-US" sz="15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F1A2C19-E03B-4FCE-B10A-F87FE7923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451" y="1320800"/>
            <a:ext cx="76200" cy="5892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984AD8-8E79-FE31-1FD4-4060D947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1260" y="1145986"/>
            <a:ext cx="76200" cy="5892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099167-81D5-71DE-FBCB-391D9FF75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517" y="1576684"/>
            <a:ext cx="937362" cy="9467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807DB1C-CB22-1276-19F1-3226163F8FB2}"/>
              </a:ext>
            </a:extLst>
          </p:cNvPr>
          <p:cNvGrpSpPr/>
          <p:nvPr/>
        </p:nvGrpSpPr>
        <p:grpSpPr>
          <a:xfrm>
            <a:off x="4231846" y="5244048"/>
            <a:ext cx="1709670" cy="1820529"/>
            <a:chOff x="678252" y="2530715"/>
            <a:chExt cx="2832144" cy="2202287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B1BE00BF-DEE6-4752-580F-FA10BA90CEA5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902906-7EFF-39CB-AFFF-325B5653810A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34E0B3-86B8-EC94-5382-82CC1C710806}"/>
                </a:ext>
              </a:extLst>
            </p:cNvPr>
            <p:cNvSpPr txBox="1"/>
            <p:nvPr/>
          </p:nvSpPr>
          <p:spPr>
            <a:xfrm>
              <a:off x="881212" y="2603632"/>
              <a:ext cx="2426220" cy="3173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b="1" u="none" strike="noStrike" dirty="0">
                  <a:solidFill>
                    <a:srgbClr val="FFFFFF"/>
                  </a:solidFill>
                  <a:latin typeface="Asap Condensed Bold"/>
                </a:rPr>
                <a:t>MODELS</a:t>
              </a: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6EFA88B0-5C51-B2C9-84B8-CC7694004106}"/>
                </a:ext>
              </a:extLst>
            </p:cNvPr>
            <p:cNvSpPr txBox="1"/>
            <p:nvPr/>
          </p:nvSpPr>
          <p:spPr>
            <a:xfrm>
              <a:off x="881212" y="3146412"/>
              <a:ext cx="2426220" cy="15865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u="none" strike="noStrike" dirty="0">
                  <a:solidFill>
                    <a:srgbClr val="FFFFFF"/>
                  </a:solidFill>
                  <a:latin typeface="Asap Condensed Bold"/>
                </a:rPr>
                <a:t>Hugging face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 err="1">
                  <a:solidFill>
                    <a:srgbClr val="FFFFFF"/>
                  </a:solidFill>
                  <a:latin typeface="Asap Condensed Bold"/>
                </a:rPr>
                <a:t>OpenAI</a:t>
              </a:r>
              <a:endParaRPr lang="en-US" sz="1500" dirty="0">
                <a:solidFill>
                  <a:srgbClr val="FFFFFF"/>
                </a:solidFill>
                <a:latin typeface="Asap Condensed Bold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Asap Condensed Bold"/>
                </a:rPr>
                <a:t>META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Asap Condensed Bold"/>
                </a:rPr>
                <a:t>Gemini</a:t>
              </a:r>
            </a:p>
            <a:p>
              <a:pPr marL="0" lvl="0" indent="0" algn="ctr">
                <a:spcBef>
                  <a:spcPct val="0"/>
                </a:spcBef>
              </a:pPr>
              <a:endParaRPr lang="en-US" sz="15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1473D5-5B8D-BA06-6C88-06A0F7BE652B}"/>
              </a:ext>
            </a:extLst>
          </p:cNvPr>
          <p:cNvGrpSpPr/>
          <p:nvPr/>
        </p:nvGrpSpPr>
        <p:grpSpPr>
          <a:xfrm>
            <a:off x="1044016" y="5233259"/>
            <a:ext cx="1709670" cy="1583756"/>
            <a:chOff x="678252" y="2530715"/>
            <a:chExt cx="2832144" cy="191586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F8529AD-1916-374A-B53D-BDBB4EB34592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35A5B3-86AA-F069-F592-30954DD5BAD9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677F20-3DA1-043A-1981-F7ED3243CB67}"/>
                </a:ext>
              </a:extLst>
            </p:cNvPr>
            <p:cNvSpPr txBox="1"/>
            <p:nvPr/>
          </p:nvSpPr>
          <p:spPr>
            <a:xfrm>
              <a:off x="881212" y="2603632"/>
              <a:ext cx="2426219" cy="2792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b="1" u="none" strike="noStrike" dirty="0">
                  <a:solidFill>
                    <a:srgbClr val="FFFFFF"/>
                  </a:solidFill>
                  <a:latin typeface="Asap Condensed Bold"/>
                </a:rPr>
                <a:t>PIPELINES</a:t>
              </a:r>
            </a:p>
          </p:txBody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4456EBF1-5D63-BFDF-3FEF-48113BA4712D}"/>
                </a:ext>
              </a:extLst>
            </p:cNvPr>
            <p:cNvSpPr txBox="1"/>
            <p:nvPr/>
          </p:nvSpPr>
          <p:spPr>
            <a:xfrm>
              <a:off x="833584" y="3050393"/>
              <a:ext cx="2426219" cy="13961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u="none" strike="noStrike" dirty="0">
                  <a:solidFill>
                    <a:srgbClr val="FFFFFF"/>
                  </a:solidFill>
                  <a:latin typeface="Asap Condensed Bold"/>
                </a:rPr>
                <a:t>Airflow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Asap Condensed Bold"/>
                </a:rPr>
                <a:t>Databricks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u="none" strike="noStrike" dirty="0">
                  <a:solidFill>
                    <a:srgbClr val="FFFFFF"/>
                  </a:solidFill>
                  <a:latin typeface="Asap Condensed Bold"/>
                </a:rPr>
                <a:t>Azure 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Asap Condensed Bold"/>
                </a:rPr>
                <a:t>GCP</a:t>
              </a:r>
            </a:p>
            <a:p>
              <a:pPr marL="0" lvl="0" indent="0" algn="ctr">
                <a:spcBef>
                  <a:spcPct val="0"/>
                </a:spcBef>
              </a:pPr>
              <a:endParaRPr lang="en-US" sz="15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0527221B-98FE-D449-D36D-4E17C599D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3774" y="1411786"/>
            <a:ext cx="1111633" cy="111163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15EB49A-7D78-BEC0-7C28-C12A56F8C642}"/>
              </a:ext>
            </a:extLst>
          </p:cNvPr>
          <p:cNvGrpSpPr/>
          <p:nvPr/>
        </p:nvGrpSpPr>
        <p:grpSpPr>
          <a:xfrm>
            <a:off x="11646479" y="2794106"/>
            <a:ext cx="1888808" cy="1298280"/>
            <a:chOff x="678252" y="2530715"/>
            <a:chExt cx="2832144" cy="1762506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E1C009B8-F5A7-29D8-B32A-0BD0A52E2CA4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C6EFD8-ED2C-A412-D5EC-14219B3935B1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411265-A4B3-79CE-99A5-3343F569A446}"/>
                </a:ext>
              </a:extLst>
            </p:cNvPr>
            <p:cNvSpPr txBox="1"/>
            <p:nvPr/>
          </p:nvSpPr>
          <p:spPr>
            <a:xfrm>
              <a:off x="881211" y="2603631"/>
              <a:ext cx="2426222" cy="3133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b="1" u="none" strike="noStrike" dirty="0">
                  <a:solidFill>
                    <a:srgbClr val="FFFFFF"/>
                  </a:solidFill>
                  <a:latin typeface="Asap Condensed Bold"/>
                </a:rPr>
                <a:t>VECTOR DBs</a:t>
              </a:r>
            </a:p>
          </p:txBody>
        </p:sp>
        <p:sp>
          <p:nvSpPr>
            <p:cNvPr id="53" name="TextBox 10">
              <a:extLst>
                <a:ext uri="{FF2B5EF4-FFF2-40B4-BE49-F238E27FC236}">
                  <a16:creationId xmlns:a16="http://schemas.microsoft.com/office/drawing/2014/main" id="{96C3363F-2EE8-F555-6008-E98598463B59}"/>
                </a:ext>
              </a:extLst>
            </p:cNvPr>
            <p:cNvSpPr txBox="1"/>
            <p:nvPr/>
          </p:nvSpPr>
          <p:spPr>
            <a:xfrm>
              <a:off x="881211" y="3112158"/>
              <a:ext cx="2426222" cy="9401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u="none" strike="noStrike" dirty="0">
                  <a:solidFill>
                    <a:srgbClr val="FFFFFF"/>
                  </a:solidFill>
                  <a:latin typeface="Asap Condensed Bold"/>
                </a:rPr>
                <a:t>FAISS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Asap Condensed Bold"/>
                </a:rPr>
                <a:t>Chroma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u="none" strike="noStrike" dirty="0">
                  <a:solidFill>
                    <a:srgbClr val="FFFFFF"/>
                  </a:solidFill>
                  <a:latin typeface="Asap Condensed Bold"/>
                </a:rPr>
                <a:t>Pinecone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A52BE261-1C08-6B46-F135-B2595854BA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4282" y="4610100"/>
            <a:ext cx="980338" cy="980338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CDCA053-F6AA-5B34-51EF-C22BF62C6BC8}"/>
              </a:ext>
            </a:extLst>
          </p:cNvPr>
          <p:cNvGrpSpPr/>
          <p:nvPr/>
        </p:nvGrpSpPr>
        <p:grpSpPr>
          <a:xfrm>
            <a:off x="11697781" y="5753627"/>
            <a:ext cx="1888808" cy="1298280"/>
            <a:chOff x="678252" y="2530715"/>
            <a:chExt cx="2832144" cy="1762506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D628BC95-6D4D-281B-6A0A-2A9FFBD770B2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EFC4ED0-82EB-D1FA-D92B-17751C5839CE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F97C64D-2113-DE48-5310-3C3A7DE3ECF3}"/>
                </a:ext>
              </a:extLst>
            </p:cNvPr>
            <p:cNvSpPr txBox="1"/>
            <p:nvPr/>
          </p:nvSpPr>
          <p:spPr>
            <a:xfrm>
              <a:off x="881211" y="2603631"/>
              <a:ext cx="2426222" cy="3133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b="1" u="none" strike="noStrike" dirty="0">
                  <a:solidFill>
                    <a:srgbClr val="FFFFFF"/>
                  </a:solidFill>
                  <a:latin typeface="Asap Condensed Bold"/>
                </a:rPr>
                <a:t>FRAMEWORKS</a:t>
              </a:r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05B768D7-D3A5-D515-5507-17FDBFD6D23D}"/>
                </a:ext>
              </a:extLst>
            </p:cNvPr>
            <p:cNvSpPr txBox="1"/>
            <p:nvPr/>
          </p:nvSpPr>
          <p:spPr>
            <a:xfrm>
              <a:off x="881211" y="3112158"/>
              <a:ext cx="2426222" cy="9401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500" u="none" strike="noStrike" dirty="0" err="1">
                  <a:solidFill>
                    <a:srgbClr val="FFFFFF"/>
                  </a:solidFill>
                  <a:latin typeface="Asap Condensed Bold"/>
                </a:rPr>
                <a:t>Pytorch</a:t>
              </a:r>
              <a:endParaRPr lang="en-US" sz="1500" u="none" strike="noStrike" dirty="0">
                <a:solidFill>
                  <a:srgbClr val="FFFFFF"/>
                </a:solidFill>
                <a:latin typeface="Asap Condensed Bold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dirty="0" err="1">
                  <a:solidFill>
                    <a:srgbClr val="FFFFFF"/>
                  </a:solidFill>
                  <a:latin typeface="Asap Condensed Bold"/>
                </a:rPr>
                <a:t>Tensorflow</a:t>
              </a:r>
              <a:endParaRPr lang="en-US" sz="1500" dirty="0">
                <a:solidFill>
                  <a:srgbClr val="FFFFFF"/>
                </a:solidFill>
                <a:latin typeface="Asap Condensed Bold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en-US" sz="1500" u="none" strike="noStrike" dirty="0" err="1">
                  <a:solidFill>
                    <a:srgbClr val="FFFFFF"/>
                  </a:solidFill>
                  <a:latin typeface="Asap Condensed Bold"/>
                </a:rPr>
                <a:t>MosaicML</a:t>
              </a:r>
              <a:endParaRPr lang="en-US" sz="15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841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745993" y="6987831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0">
            <a:extLst>
              <a:ext uri="{FF2B5EF4-FFF2-40B4-BE49-F238E27FC236}">
                <a16:creationId xmlns:a16="http://schemas.microsoft.com/office/drawing/2014/main" id="{DF1422AD-7C32-4698-4AA4-AF570BFDDA44}"/>
              </a:ext>
            </a:extLst>
          </p:cNvPr>
          <p:cNvSpPr txBox="1"/>
          <p:nvPr/>
        </p:nvSpPr>
        <p:spPr>
          <a:xfrm>
            <a:off x="2552233" y="516016"/>
            <a:ext cx="9525934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FFFFF"/>
                </a:solidFill>
                <a:latin typeface="Asap Condensed Bold"/>
              </a:rPr>
              <a:t>LLMs &amp; NEXT STEPS !!!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5EC974-25B4-BEB8-BFC6-63EF8FF82117}"/>
              </a:ext>
            </a:extLst>
          </p:cNvPr>
          <p:cNvGrpSpPr/>
          <p:nvPr/>
        </p:nvGrpSpPr>
        <p:grpSpPr>
          <a:xfrm>
            <a:off x="1101854" y="2070930"/>
            <a:ext cx="3256310" cy="2628236"/>
            <a:chOff x="678252" y="2530715"/>
            <a:chExt cx="2832144" cy="215458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E82595-D345-E47D-C3BB-D741F4D3F3BC}"/>
                </a:ext>
              </a:extLst>
            </p:cNvPr>
            <p:cNvSpPr/>
            <p:nvPr/>
          </p:nvSpPr>
          <p:spPr bwMode="auto">
            <a:xfrm>
              <a:off x="678253" y="2530715"/>
              <a:ext cx="2832143" cy="1762506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5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8AB759-A20C-D4C2-6096-7B28A121DF6B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FF4892F9-9E60-30A4-7E82-9CA1443A61F5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500" b="1" u="none" strike="noStrike" dirty="0">
                  <a:solidFill>
                    <a:srgbClr val="FFFFFF"/>
                  </a:solidFill>
                  <a:latin typeface="Asap Condensed Bold"/>
                </a:rPr>
                <a:t>FINE TUNING</a:t>
              </a:r>
            </a:p>
          </p:txBody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AAE7EF1E-F867-1473-BC81-9719F380D192}"/>
                </a:ext>
              </a:extLst>
            </p:cNvPr>
            <p:cNvSpPr txBox="1"/>
            <p:nvPr/>
          </p:nvSpPr>
          <p:spPr>
            <a:xfrm>
              <a:off x="881211" y="3146413"/>
              <a:ext cx="2426221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FFFFF"/>
                  </a:solidFill>
                  <a:latin typeface="Asap Condensed Bold"/>
                </a:rPr>
                <a:t>Prompt Tuning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PEFT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FFFFF"/>
                  </a:solidFill>
                  <a:latin typeface="Asap Condensed Bold"/>
                </a:rPr>
                <a:t>Adversarial Training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28D3DA-93C3-A2B7-4AE9-4BCE2CC90A10}"/>
              </a:ext>
            </a:extLst>
          </p:cNvPr>
          <p:cNvGrpSpPr/>
          <p:nvPr/>
        </p:nvGrpSpPr>
        <p:grpSpPr>
          <a:xfrm>
            <a:off x="5572153" y="4645845"/>
            <a:ext cx="3486094" cy="2573831"/>
            <a:chOff x="678252" y="2530714"/>
            <a:chExt cx="2832144" cy="215458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D39987A-916D-818D-378F-83D0F2ADCE7E}"/>
                </a:ext>
              </a:extLst>
            </p:cNvPr>
            <p:cNvSpPr/>
            <p:nvPr/>
          </p:nvSpPr>
          <p:spPr bwMode="auto">
            <a:xfrm>
              <a:off x="678254" y="2530714"/>
              <a:ext cx="2832142" cy="2030413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5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69DD45-F851-D4BE-FD23-90A5ECBAF43B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FFB2FCBE-8FCB-7CD3-7C07-FE700039B5A2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500" b="1" u="none" strike="noStrike" dirty="0">
                  <a:solidFill>
                    <a:srgbClr val="FFFFFF"/>
                  </a:solidFill>
                  <a:latin typeface="Asap Condensed Bold"/>
                </a:rPr>
                <a:t>PRIVATE LLMs</a:t>
              </a:r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D4DD947-5DCF-B78D-1013-6AD5113971CF}"/>
                </a:ext>
              </a:extLst>
            </p:cNvPr>
            <p:cNvSpPr txBox="1"/>
            <p:nvPr/>
          </p:nvSpPr>
          <p:spPr>
            <a:xfrm>
              <a:off x="881211" y="3146413"/>
              <a:ext cx="2426221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Data Privacy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FFFFF"/>
                  </a:solidFill>
                  <a:latin typeface="Asap Condensed Bold"/>
                </a:rPr>
                <a:t>Compliance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Responsible AI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FFFFF"/>
                  </a:solidFill>
                  <a:latin typeface="Asap Condensed Bold"/>
                </a:rPr>
                <a:t>Customiz</a:t>
              </a:r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ation</a:t>
              </a:r>
              <a:endParaRPr lang="en-US" sz="2500" u="none" strike="noStrike" dirty="0">
                <a:solidFill>
                  <a:srgbClr val="FFFFFF"/>
                </a:solidFill>
                <a:latin typeface="Asap Condensed Bold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8C92CE-BF40-1A3F-55F5-89626BC317C5}"/>
              </a:ext>
            </a:extLst>
          </p:cNvPr>
          <p:cNvGrpSpPr/>
          <p:nvPr/>
        </p:nvGrpSpPr>
        <p:grpSpPr>
          <a:xfrm>
            <a:off x="10505599" y="1885130"/>
            <a:ext cx="3486092" cy="3077613"/>
            <a:chOff x="678252" y="2530714"/>
            <a:chExt cx="2832144" cy="2539303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D6DFA4F-7C27-5828-06C6-E8A32F55E5BD}"/>
                </a:ext>
              </a:extLst>
            </p:cNvPr>
            <p:cNvSpPr/>
            <p:nvPr/>
          </p:nvSpPr>
          <p:spPr bwMode="auto">
            <a:xfrm>
              <a:off x="678254" y="2530714"/>
              <a:ext cx="2832142" cy="2030413"/>
            </a:xfrm>
            <a:prstGeom prst="roundRect">
              <a:avLst/>
            </a:prstGeom>
            <a:noFill/>
            <a:ln w="381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5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FDBA02-ABC1-73E3-F4FA-B01ED5386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8252" y="2962793"/>
              <a:ext cx="2832143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2D13C886-EF05-1182-4C63-5657529D9700}"/>
                </a:ext>
              </a:extLst>
            </p:cNvPr>
            <p:cNvSpPr txBox="1"/>
            <p:nvPr/>
          </p:nvSpPr>
          <p:spPr>
            <a:xfrm>
              <a:off x="881212" y="2603632"/>
              <a:ext cx="2426221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500" b="1" u="none" strike="noStrike" dirty="0">
                  <a:solidFill>
                    <a:srgbClr val="FFFFFF"/>
                  </a:solidFill>
                  <a:latin typeface="Asap Condensed Bold"/>
                </a:rPr>
                <a:t>ADAPTATION</a:t>
              </a:r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E7D71CE1-7EB8-8B63-6FC8-03BFAD42179B}"/>
                </a:ext>
              </a:extLst>
            </p:cNvPr>
            <p:cNvSpPr txBox="1"/>
            <p:nvPr/>
          </p:nvSpPr>
          <p:spPr>
            <a:xfrm>
              <a:off x="881211" y="3146413"/>
              <a:ext cx="2426221" cy="1923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FFFFF"/>
                  </a:solidFill>
                  <a:latin typeface="Asap Condensed Bold"/>
                </a:rPr>
                <a:t>Active learning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500" dirty="0">
                  <a:solidFill>
                    <a:srgbClr val="FFFFFF"/>
                  </a:solidFill>
                  <a:latin typeface="Asap Condensed Bold"/>
                </a:rPr>
                <a:t>Retraining - Model inference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FFFFF"/>
                  </a:solidFill>
                  <a:latin typeface="Asap Condensed Bold"/>
                </a:rPr>
                <a:t>Data Augmentation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010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95" name="TextBox 10">
            <a:extLst>
              <a:ext uri="{FF2B5EF4-FFF2-40B4-BE49-F238E27FC236}">
                <a16:creationId xmlns:a16="http://schemas.microsoft.com/office/drawing/2014/main" id="{F6A65206-4749-2128-520A-75B50BF51527}"/>
              </a:ext>
            </a:extLst>
          </p:cNvPr>
          <p:cNvSpPr txBox="1"/>
          <p:nvPr/>
        </p:nvSpPr>
        <p:spPr>
          <a:xfrm>
            <a:off x="3262097" y="509499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AZURE CAPABILITIES</a:t>
            </a: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pic>
        <p:nvPicPr>
          <p:cNvPr id="1026" name="Picture 2" descr="Azure Cognitive Service for Language | by Valentina Alto | Microsoft Azure  | Medium">
            <a:extLst>
              <a:ext uri="{FF2B5EF4-FFF2-40B4-BE49-F238E27FC236}">
                <a16:creationId xmlns:a16="http://schemas.microsoft.com/office/drawing/2014/main" id="{0332FCD4-2DBA-FCC6-BEFF-F97A99CA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01" y="2010922"/>
            <a:ext cx="9400478" cy="451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81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95" name="TextBox 10">
            <a:extLst>
              <a:ext uri="{FF2B5EF4-FFF2-40B4-BE49-F238E27FC236}">
                <a16:creationId xmlns:a16="http://schemas.microsoft.com/office/drawing/2014/main" id="{F6A65206-4749-2128-520A-75B50BF51527}"/>
              </a:ext>
            </a:extLst>
          </p:cNvPr>
          <p:cNvSpPr txBox="1"/>
          <p:nvPr/>
        </p:nvSpPr>
        <p:spPr>
          <a:xfrm>
            <a:off x="3262097" y="509499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AZURE CAPABILITIES</a:t>
            </a: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pic>
        <p:nvPicPr>
          <p:cNvPr id="5122" name="Picture 2" descr="A window for a model catalog showing various models">
            <a:extLst>
              <a:ext uri="{FF2B5EF4-FFF2-40B4-BE49-F238E27FC236}">
                <a16:creationId xmlns:a16="http://schemas.microsoft.com/office/drawing/2014/main" id="{0E7D960C-1AC9-58EB-EAF6-60EF5C112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937" y="1625290"/>
            <a:ext cx="9935325" cy="55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625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95" name="TextBox 10">
            <a:extLst>
              <a:ext uri="{FF2B5EF4-FFF2-40B4-BE49-F238E27FC236}">
                <a16:creationId xmlns:a16="http://schemas.microsoft.com/office/drawing/2014/main" id="{F6A65206-4749-2128-520A-75B50BF51527}"/>
              </a:ext>
            </a:extLst>
          </p:cNvPr>
          <p:cNvSpPr txBox="1"/>
          <p:nvPr/>
        </p:nvSpPr>
        <p:spPr>
          <a:xfrm>
            <a:off x="3262097" y="509499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AZURE CAPABILITIES</a:t>
            </a: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pic>
        <p:nvPicPr>
          <p:cNvPr id="2050" name="Picture 2" descr="Azure OpenAI">
            <a:extLst>
              <a:ext uri="{FF2B5EF4-FFF2-40B4-BE49-F238E27FC236}">
                <a16:creationId xmlns:a16="http://schemas.microsoft.com/office/drawing/2014/main" id="{F1CF3FCD-6FC0-3206-B9EF-EF88E4FB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360" y="1653276"/>
            <a:ext cx="7408880" cy="553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64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3">
            <a:extLst>
              <a:ext uri="{FF2B5EF4-FFF2-40B4-BE49-F238E27FC236}">
                <a16:creationId xmlns:a16="http://schemas.microsoft.com/office/drawing/2014/main" id="{FF59F8A1-5C24-7317-5BB8-4251AF62EBDF}"/>
              </a:ext>
            </a:extLst>
          </p:cNvPr>
          <p:cNvGrpSpPr/>
          <p:nvPr/>
        </p:nvGrpSpPr>
        <p:grpSpPr>
          <a:xfrm>
            <a:off x="-290657" y="1045776"/>
            <a:ext cx="824761" cy="827905"/>
            <a:chOff x="0" y="0"/>
            <a:chExt cx="812800" cy="812800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A5C731-7861-8F68-653D-635557E0A1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F581A3FF-B8F4-4483-094B-6EE18418CF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1065EAC-FCF7-7CD6-93E8-5BE334742649}"/>
              </a:ext>
            </a:extLst>
          </p:cNvPr>
          <p:cNvGrpSpPr/>
          <p:nvPr/>
        </p:nvGrpSpPr>
        <p:grpSpPr>
          <a:xfrm>
            <a:off x="-1041472" y="7339523"/>
            <a:ext cx="2560196" cy="2735973"/>
            <a:chOff x="0" y="0"/>
            <a:chExt cx="812800" cy="812800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B1A6EC7-339F-990D-67BD-93B4D5AD1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0899E93B-A39B-740B-8942-CE35406A5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8BE48A01-F59A-52DA-5656-53B38C52949C}"/>
              </a:ext>
            </a:extLst>
          </p:cNvPr>
          <p:cNvGrpSpPr/>
          <p:nvPr/>
        </p:nvGrpSpPr>
        <p:grpSpPr>
          <a:xfrm rot="-10106257">
            <a:off x="353676" y="-589346"/>
            <a:ext cx="4277818" cy="1581114"/>
            <a:chOff x="76200" y="-865360"/>
            <a:chExt cx="4334219" cy="1601960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E5758CD-7589-5C6B-859C-3A2B6AE09181}"/>
                </a:ext>
              </a:extLst>
            </p:cNvPr>
            <p:cNvSpPr/>
            <p:nvPr/>
          </p:nvSpPr>
          <p:spPr>
            <a:xfrm>
              <a:off x="3597619" y="-8653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B3FED24-F453-D030-063A-00E79715AB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952CBDB6-58AB-D7EC-3E0D-DCD1CFA2410A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19B1EC8-E7AC-4776-466F-328460FEC6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BBFFA665-BD2B-811B-BADF-00B079DF0C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500"/>
            </a:p>
          </p:txBody>
        </p:sp>
      </p:grpSp>
      <p:sp>
        <p:nvSpPr>
          <p:cNvPr id="5" name="AutoShape 8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AA63F156-AD83-E6FA-849F-AAF5ED112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AutoShape 10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005209F0-9374-69B2-B981-4DE2C68F2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7" name="AutoShape 12" descr="RNN v/s LSTM. a: RNNs use their internal state (memory) to process sequences of inputs, b: Long Short-Term Memory (LSTM) network is a varient of RNN, with addtional long term memory to remember past data.">
            <a:extLst>
              <a:ext uri="{FF2B5EF4-FFF2-40B4-BE49-F238E27FC236}">
                <a16:creationId xmlns:a16="http://schemas.microsoft.com/office/drawing/2014/main" id="{85187BD5-FE83-7F21-DB53-9884FF3DF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95" name="TextBox 10">
            <a:extLst>
              <a:ext uri="{FF2B5EF4-FFF2-40B4-BE49-F238E27FC236}">
                <a16:creationId xmlns:a16="http://schemas.microsoft.com/office/drawing/2014/main" id="{F6A65206-4749-2128-520A-75B50BF51527}"/>
              </a:ext>
            </a:extLst>
          </p:cNvPr>
          <p:cNvSpPr txBox="1"/>
          <p:nvPr/>
        </p:nvSpPr>
        <p:spPr>
          <a:xfrm>
            <a:off x="3262097" y="509499"/>
            <a:ext cx="7801405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Asap Condensed Bold"/>
              </a:rPr>
              <a:t>AZURE CAPABILITIES</a:t>
            </a:r>
            <a:endParaRPr lang="en-US" sz="40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  <p:pic>
        <p:nvPicPr>
          <p:cNvPr id="4098" name="Picture 2" descr="Bing Chat is now “Microsoft Copilot” in potentially confusing rebranding  move | Ars Technica">
            <a:extLst>
              <a:ext uri="{FF2B5EF4-FFF2-40B4-BE49-F238E27FC236}">
                <a16:creationId xmlns:a16="http://schemas.microsoft.com/office/drawing/2014/main" id="{E65FAF48-5855-4045-CC1E-C69BC59F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93" y="1450395"/>
            <a:ext cx="7410411" cy="593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70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572302" y="854829"/>
            <a:ext cx="5908937" cy="49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FFFFFF"/>
                </a:solidFill>
                <a:latin typeface="Asap Condensed Bold"/>
              </a:rPr>
              <a:t>ARTIFICIAL GENERAL INTELLIGENCE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C756A-CB18-38E4-4901-8AECB645461A}"/>
              </a:ext>
            </a:extLst>
          </p:cNvPr>
          <p:cNvSpPr txBox="1"/>
          <p:nvPr/>
        </p:nvSpPr>
        <p:spPr>
          <a:xfrm>
            <a:off x="671246" y="1983960"/>
            <a:ext cx="5310553" cy="2130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Asap Condensed Bold"/>
              </a:rPr>
              <a:t>Known as Strong AI , that can perform any intellectual task, with human-like intelligence &amp; ability to learn</a:t>
            </a:r>
          </a:p>
          <a:p>
            <a:pPr algn="ctr">
              <a:lnSpc>
                <a:spcPts val="4134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B0AF0A7D-96F2-8152-17EB-F5202CDBE91D}"/>
              </a:ext>
            </a:extLst>
          </p:cNvPr>
          <p:cNvSpPr/>
          <p:nvPr/>
        </p:nvSpPr>
        <p:spPr>
          <a:xfrm>
            <a:off x="6761107" y="944038"/>
            <a:ext cx="6397332" cy="6114683"/>
          </a:xfrm>
          <a:custGeom>
            <a:avLst/>
            <a:gdLst/>
            <a:ahLst/>
            <a:cxnLst/>
            <a:rect l="l" t="t" r="r" b="b"/>
            <a:pathLst>
              <a:path w="14847969" h="10287000">
                <a:moveTo>
                  <a:pt x="0" y="0"/>
                </a:moveTo>
                <a:lnTo>
                  <a:pt x="14847969" y="0"/>
                </a:lnTo>
                <a:lnTo>
                  <a:pt x="148479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8" r="-98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white robot with black eyes&#10;&#10;Description automatically generated">
            <a:extLst>
              <a:ext uri="{FF2B5EF4-FFF2-40B4-BE49-F238E27FC236}">
                <a16:creationId xmlns:a16="http://schemas.microsoft.com/office/drawing/2014/main" id="{DB4CA79D-EF1C-2323-0BA5-EF5A1941E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8" y="4114800"/>
            <a:ext cx="1715115" cy="2172479"/>
          </a:xfrm>
          <a:prstGeom prst="rect">
            <a:avLst/>
          </a:prstGeom>
        </p:spPr>
      </p:pic>
      <p:pic>
        <p:nvPicPr>
          <p:cNvPr id="1030" name="Picture 6" descr="50,050 Natural Language Processing Nlp Icons - Free in SVG, PNG, ICO -  IconScout">
            <a:extLst>
              <a:ext uri="{FF2B5EF4-FFF2-40B4-BE49-F238E27FC236}">
                <a16:creationId xmlns:a16="http://schemas.microsoft.com/office/drawing/2014/main" id="{79280B31-ADB7-15EC-5970-C1C5734B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33" y="6022911"/>
            <a:ext cx="1715115" cy="17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B50D43-2DBD-B8F6-2DD1-E177CF730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811" y="4182850"/>
            <a:ext cx="2062928" cy="196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52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02271A80-09BE-B77E-4AAE-F3446D01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" y="933918"/>
            <a:ext cx="9203465" cy="51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bot standing in a room&#10;&#10;Description automatically generated">
            <a:extLst>
              <a:ext uri="{FF2B5EF4-FFF2-40B4-BE49-F238E27FC236}">
                <a16:creationId xmlns:a16="http://schemas.microsoft.com/office/drawing/2014/main" id="{3F2123B3-A811-A513-2A4B-4104D348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49" y="629115"/>
            <a:ext cx="4899819" cy="4899819"/>
          </a:xfrm>
          <a:prstGeom prst="rect">
            <a:avLst/>
          </a:prstGeom>
        </p:spPr>
      </p:pic>
      <p:pic>
        <p:nvPicPr>
          <p:cNvPr id="4" name="Picture 15">
            <a:extLst>
              <a:ext uri="{FF2B5EF4-FFF2-40B4-BE49-F238E27FC236}">
                <a16:creationId xmlns:a16="http://schemas.microsoft.com/office/drawing/2014/main" id="{9C01E284-D58A-0551-C393-D25187D89A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83029" y="528754"/>
            <a:ext cx="3756989" cy="4255120"/>
          </a:xfrm>
          <a:prstGeom prst="rect">
            <a:avLst/>
          </a:prstGeom>
        </p:spPr>
      </p:pic>
      <p:sp>
        <p:nvSpPr>
          <p:cNvPr id="5" name="Freeform 14">
            <a:extLst>
              <a:ext uri="{FF2B5EF4-FFF2-40B4-BE49-F238E27FC236}">
                <a16:creationId xmlns:a16="http://schemas.microsoft.com/office/drawing/2014/main" id="{B969AE03-AB05-B15A-31B5-1735DA2BB6DF}"/>
              </a:ext>
            </a:extLst>
          </p:cNvPr>
          <p:cNvSpPr/>
          <p:nvPr/>
        </p:nvSpPr>
        <p:spPr>
          <a:xfrm>
            <a:off x="7315200" y="5894348"/>
            <a:ext cx="2985739" cy="1806498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286DB8CF-2EBD-7499-1339-38287E6471DE}"/>
              </a:ext>
            </a:extLst>
          </p:cNvPr>
          <p:cNvSpPr txBox="1"/>
          <p:nvPr/>
        </p:nvSpPr>
        <p:spPr>
          <a:xfrm>
            <a:off x="524107" y="5988204"/>
            <a:ext cx="6556917" cy="52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500" b="1" u="none" strike="noStrike" dirty="0">
                <a:solidFill>
                  <a:srgbClr val="FFFFFF"/>
                </a:solidFill>
                <a:latin typeface="Asap Condensed Bold"/>
              </a:rPr>
              <a:t>HUGE BYTES OF GRATITUDE Y’ALL !!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50D00E2E-77A4-D64B-CB6E-57A33A50D475}"/>
              </a:ext>
            </a:extLst>
          </p:cNvPr>
          <p:cNvSpPr txBox="1"/>
          <p:nvPr/>
        </p:nvSpPr>
        <p:spPr>
          <a:xfrm>
            <a:off x="11713384" y="629115"/>
            <a:ext cx="1226634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Asap Condensed Bold"/>
              </a:rPr>
              <a:t>LET’S AI IT</a:t>
            </a:r>
            <a:endParaRPr lang="en-US" sz="3500" b="1" u="none" strike="noStrike" dirty="0">
              <a:solidFill>
                <a:srgbClr val="FFFFFF"/>
              </a:solidFill>
              <a:latin typeface="Asap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305486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profile image">
            <a:extLst>
              <a:ext uri="{FF2B5EF4-FFF2-40B4-BE49-F238E27FC236}">
                <a16:creationId xmlns:a16="http://schemas.microsoft.com/office/drawing/2014/main" id="{ECC152CA-48DB-4332-FA06-9BBF8A3A5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03" y="1002346"/>
            <a:ext cx="3804792" cy="38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3C12299A-3ED1-A902-4A7F-5D6FD7180CC9}"/>
              </a:ext>
            </a:extLst>
          </p:cNvPr>
          <p:cNvSpPr txBox="1"/>
          <p:nvPr/>
        </p:nvSpPr>
        <p:spPr>
          <a:xfrm>
            <a:off x="6933202" y="1258151"/>
            <a:ext cx="4910376" cy="563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FFFFFF"/>
                </a:solidFill>
                <a:latin typeface="Asap Condensed Bold"/>
              </a:rPr>
              <a:t>HEMAPRIYA 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A80D7-A666-B477-ACC8-2B5211338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414" y="3529623"/>
            <a:ext cx="6313088" cy="889000"/>
          </a:xfrm>
          <a:prstGeom prst="rect">
            <a:avLst/>
          </a:prstGeom>
        </p:spPr>
      </p:pic>
      <p:pic>
        <p:nvPicPr>
          <p:cNvPr id="7" name="Picture 6" descr="A qr code with a letter x&#10;&#10;Description automatically generated">
            <a:extLst>
              <a:ext uri="{FF2B5EF4-FFF2-40B4-BE49-F238E27FC236}">
                <a16:creationId xmlns:a16="http://schemas.microsoft.com/office/drawing/2014/main" id="{ED9CAD79-E518-89DB-33EC-FE3BBA7E3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369" y="2302217"/>
            <a:ext cx="3625166" cy="3625166"/>
          </a:xfrm>
          <a:prstGeom prst="rect">
            <a:avLst/>
          </a:prstGeom>
        </p:spPr>
      </p:pic>
      <p:pic>
        <p:nvPicPr>
          <p:cNvPr id="9" name="Picture 8" descr="A qr code with a blue and white logo&#10;&#10;Description automatically generated">
            <a:extLst>
              <a:ext uri="{FF2B5EF4-FFF2-40B4-BE49-F238E27FC236}">
                <a16:creationId xmlns:a16="http://schemas.microsoft.com/office/drawing/2014/main" id="{0273DEA0-9FD2-CF1D-B7E5-E37D697A4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99" y="2302217"/>
            <a:ext cx="3625166" cy="3625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6481A3-92AF-1EEA-E0FB-78ADE41CF82D}"/>
              </a:ext>
            </a:extLst>
          </p:cNvPr>
          <p:cNvSpPr txBox="1"/>
          <p:nvPr/>
        </p:nvSpPr>
        <p:spPr>
          <a:xfrm>
            <a:off x="7117576" y="6591173"/>
            <a:ext cx="4910376" cy="563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FFFFFF"/>
                </a:solidFill>
                <a:latin typeface="Asap Condensed Bold"/>
              </a:rPr>
              <a:t>Let’s connect !!</a:t>
            </a:r>
          </a:p>
        </p:txBody>
      </p:sp>
    </p:spTree>
    <p:extLst>
      <p:ext uri="{BB962C8B-B14F-4D97-AF65-F5344CB8AC3E}">
        <p14:creationId xmlns:p14="http://schemas.microsoft.com/office/powerpoint/2010/main" val="22161471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ANK YOU FOR LISTINING TO MY PRESENTATION ANY QUESTIONS? - Happy Minion  Meme Generator">
            <a:extLst>
              <a:ext uri="{FF2B5EF4-FFF2-40B4-BE49-F238E27FC236}">
                <a16:creationId xmlns:a16="http://schemas.microsoft.com/office/drawing/2014/main" id="{9F21C4CA-51DA-D59B-37A1-3A52337D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74" y="1121317"/>
            <a:ext cx="8203581" cy="546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78753274-32C6-990C-D17A-9414BD351CB3}"/>
              </a:ext>
            </a:extLst>
          </p:cNvPr>
          <p:cNvSpPr txBox="1"/>
          <p:nvPr/>
        </p:nvSpPr>
        <p:spPr>
          <a:xfrm>
            <a:off x="572302" y="854829"/>
            <a:ext cx="5908937" cy="49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34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FFFFFF"/>
                </a:solidFill>
                <a:latin typeface="Asap Condensed Bold"/>
              </a:rPr>
              <a:t>ARTIFICIAL </a:t>
            </a:r>
            <a:r>
              <a:rPr lang="en-US" sz="3000" b="1" dirty="0">
                <a:solidFill>
                  <a:srgbClr val="FFFFFF"/>
                </a:solidFill>
                <a:latin typeface="Asap Condensed Bold"/>
              </a:rPr>
              <a:t>SUPER</a:t>
            </a:r>
            <a:r>
              <a:rPr lang="en-US" sz="3000" b="1" u="none" strike="noStrike" dirty="0">
                <a:solidFill>
                  <a:srgbClr val="FFFFFF"/>
                </a:solidFill>
                <a:latin typeface="Asap Condensed Bold"/>
              </a:rPr>
              <a:t> INTELLIGENCE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C756A-CB18-38E4-4901-8AECB645461A}"/>
              </a:ext>
            </a:extLst>
          </p:cNvPr>
          <p:cNvSpPr txBox="1"/>
          <p:nvPr/>
        </p:nvSpPr>
        <p:spPr>
          <a:xfrm>
            <a:off x="671246" y="1983960"/>
            <a:ext cx="5310553" cy="265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Asap Condensed Bold"/>
              </a:rPr>
              <a:t>Refers to the time when the capability of computers will surpass the humans with </a:t>
            </a:r>
          </a:p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Asap Condensed Bold"/>
              </a:rPr>
              <a:t>cutting-edge cognitive functions</a:t>
            </a:r>
          </a:p>
          <a:p>
            <a:pPr algn="ctr">
              <a:lnSpc>
                <a:spcPts val="4134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Asap Condensed Bold"/>
            </a:endParaRPr>
          </a:p>
          <a:p>
            <a:pPr algn="ctr">
              <a:lnSpc>
                <a:spcPts val="4134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BF12E1D9-DE29-B37A-39C4-0DEB3DADA0E7}"/>
              </a:ext>
            </a:extLst>
          </p:cNvPr>
          <p:cNvSpPr/>
          <p:nvPr/>
        </p:nvSpPr>
        <p:spPr>
          <a:xfrm>
            <a:off x="6957150" y="936536"/>
            <a:ext cx="6245893" cy="6099884"/>
          </a:xfrm>
          <a:custGeom>
            <a:avLst/>
            <a:gdLst/>
            <a:ahLst/>
            <a:cxnLst/>
            <a:rect l="l" t="t" r="r" b="b"/>
            <a:pathLst>
              <a:path w="12361322" h="10287000">
                <a:moveTo>
                  <a:pt x="0" y="0"/>
                </a:moveTo>
                <a:lnTo>
                  <a:pt x="12361322" y="0"/>
                </a:lnTo>
                <a:lnTo>
                  <a:pt x="123613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56" r="-2925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eyond Human Boundaries: The Rise of SuperIntelligence - KDnuggets">
            <a:extLst>
              <a:ext uri="{FF2B5EF4-FFF2-40B4-BE49-F238E27FC236}">
                <a16:creationId xmlns:a16="http://schemas.microsoft.com/office/drawing/2014/main" id="{8D120104-B80E-E94F-1CD5-E37684661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66" y="4114800"/>
            <a:ext cx="5114433" cy="292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09640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1915</Words>
  <Application>Microsoft Macintosh PowerPoint</Application>
  <PresentationFormat>Custom</PresentationFormat>
  <Paragraphs>453</Paragraphs>
  <Slides>83</Slides>
  <Notes>36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Segoe UI</vt:lpstr>
      <vt:lpstr>Wingdings</vt:lpstr>
      <vt:lpstr>Asap Condensed Bold</vt:lpstr>
      <vt:lpstr>Source Sans Pro</vt:lpstr>
      <vt:lpstr>Arial</vt:lpstr>
      <vt:lpstr>Asap Condensed</vt:lpstr>
      <vt:lpstr>Segoe UI Semibold</vt:lpstr>
      <vt:lpstr>Calibri</vt:lpstr>
      <vt:lpstr>Document template - Corp grid</vt:lpstr>
      <vt:lpstr>1_Document template - Corp grid</vt:lpstr>
      <vt:lpstr>Azure Community Conference 2021</vt:lpstr>
      <vt:lpstr>Gold Partner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27</cp:revision>
  <dcterms:created xsi:type="dcterms:W3CDTF">2020-10-17T05:30:34Z</dcterms:created>
  <dcterms:modified xsi:type="dcterms:W3CDTF">2024-04-26T13:08:28Z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